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59E0CF-0190-4E00-93A8-8A609C6EBAFF}" type="datetimeFigureOut">
              <a:rPr lang="en-US" smtClean="0"/>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26994-278C-4683-9954-3A8D8413913E}" type="slidenum">
              <a:rPr lang="en-US" smtClean="0"/>
              <a:t>‹#›</a:t>
            </a:fld>
            <a:endParaRPr lang="en-US"/>
          </a:p>
        </p:txBody>
      </p:sp>
    </p:spTree>
    <p:extLst>
      <p:ext uri="{BB962C8B-B14F-4D97-AF65-F5344CB8AC3E}">
        <p14:creationId xmlns:p14="http://schemas.microsoft.com/office/powerpoint/2010/main" val="90749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3349D-814D-42A9-AF32-4C58ACABF742}" type="slidenum">
              <a:rPr lang="en-US" smtClean="0"/>
              <a:t>1</a:t>
            </a:fld>
            <a:endParaRPr lang="en-US" dirty="0"/>
          </a:p>
        </p:txBody>
      </p:sp>
    </p:spTree>
    <p:extLst>
      <p:ext uri="{BB962C8B-B14F-4D97-AF65-F5344CB8AC3E}">
        <p14:creationId xmlns:p14="http://schemas.microsoft.com/office/powerpoint/2010/main" val="3236851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 are the major 2014 market reforms,</a:t>
            </a:r>
            <a:r>
              <a:rPr lang="en-US" baseline="0" dirty="0" smtClean="0"/>
              <a:t> which brings us to the second regulation…. Essential health benefits. If you’ll recall, these are the benefits within 10 categories that individual and small group products must include. Benefits like ambulatory patient services, emergency services, maternity, prescription drugs, and pediatric services. </a:t>
            </a:r>
          </a:p>
          <a:p>
            <a:endParaRPr lang="en-US" baseline="0" dirty="0" smtClean="0"/>
          </a:p>
          <a:p>
            <a:r>
              <a:rPr lang="en-US" baseline="0" dirty="0" smtClean="0"/>
              <a:t>The essential health benefits will be effective for plan or policy years 2014 and 2015. In 2016, the Secretary of HHS will have the opportunity to revisit these mandated benefits in each state and check whether they’re sufficient. </a:t>
            </a:r>
          </a:p>
          <a:p>
            <a:endParaRPr lang="en-US" baseline="0" dirty="0" smtClean="0"/>
          </a:p>
          <a:p>
            <a:r>
              <a:rPr lang="en-US" baseline="0" dirty="0" smtClean="0"/>
              <a:t>Large employers, whether full or self-insured, do NOT have to comply with the essential health benefits. They cannot, however, impose annual or lifetime dollar caps on the essential benefits. Visit limits can be included that are on par with the benchmark plan, but dollar limits are prohibited.  </a:t>
            </a:r>
          </a:p>
        </p:txBody>
      </p:sp>
      <p:sp>
        <p:nvSpPr>
          <p:cNvPr id="4" name="Slide Number Placeholder 3"/>
          <p:cNvSpPr>
            <a:spLocks noGrp="1"/>
          </p:cNvSpPr>
          <p:nvPr>
            <p:ph type="sldNum" sz="quarter" idx="10"/>
          </p:nvPr>
        </p:nvSpPr>
        <p:spPr/>
        <p:txBody>
          <a:bodyPr/>
          <a:lstStyle/>
          <a:p>
            <a:fld id="{975933A9-52E1-4E9D-802B-5BCA6CF4DBD6}" type="slidenum">
              <a:rPr lang="en-US" smtClean="0"/>
              <a:pPr/>
              <a:t>3</a:t>
            </a:fld>
            <a:endParaRPr lang="en-US" dirty="0"/>
          </a:p>
        </p:txBody>
      </p:sp>
    </p:spTree>
    <p:extLst>
      <p:ext uri="{BB962C8B-B14F-4D97-AF65-F5344CB8AC3E}">
        <p14:creationId xmlns:p14="http://schemas.microsoft.com/office/powerpoint/2010/main" val="2714402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in the day, the largest reward</a:t>
            </a:r>
            <a:r>
              <a:rPr lang="en-US" baseline="0" dirty="0" smtClean="0"/>
              <a:t> or incentive a participant could receive was 20% of the annual premium amount for employee-only coverage. Well now that bumps up to 30% based upon the total premium amount</a:t>
            </a:r>
          </a:p>
          <a:p>
            <a:endParaRPr lang="en-US" baseline="0" dirty="0" smtClean="0"/>
          </a:p>
          <a:p>
            <a:r>
              <a:rPr lang="en-US" baseline="0" dirty="0" smtClean="0"/>
              <a:t>For any tobacco cessation programs, the reward can be increased up to 50% of annual premium amounts. That higher amount has to do with the rate increase issuers can charge tobacco users.</a:t>
            </a:r>
            <a:endParaRPr lang="en-US" dirty="0"/>
          </a:p>
        </p:txBody>
      </p:sp>
      <p:sp>
        <p:nvSpPr>
          <p:cNvPr id="4" name="Slide Number Placeholder 3"/>
          <p:cNvSpPr>
            <a:spLocks noGrp="1"/>
          </p:cNvSpPr>
          <p:nvPr>
            <p:ph type="sldNum" sz="quarter" idx="10"/>
          </p:nvPr>
        </p:nvSpPr>
        <p:spPr/>
        <p:txBody>
          <a:bodyPr/>
          <a:lstStyle/>
          <a:p>
            <a:fld id="{E4A3349D-814D-42A9-AF32-4C58ACABF742}" type="slidenum">
              <a:rPr lang="en-US" smtClean="0"/>
              <a:t>7</a:t>
            </a:fld>
            <a:endParaRPr lang="en-US" dirty="0"/>
          </a:p>
        </p:txBody>
      </p:sp>
    </p:spTree>
    <p:extLst>
      <p:ext uri="{BB962C8B-B14F-4D97-AF65-F5344CB8AC3E}">
        <p14:creationId xmlns:p14="http://schemas.microsoft.com/office/powerpoint/2010/main" val="24482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3349D-814D-42A9-AF32-4C58ACABF742}" type="slidenum">
              <a:rPr lang="en-US" smtClean="0"/>
              <a:t>14</a:t>
            </a:fld>
            <a:endParaRPr lang="en-US" dirty="0"/>
          </a:p>
        </p:txBody>
      </p:sp>
    </p:spTree>
    <p:extLst>
      <p:ext uri="{BB962C8B-B14F-4D97-AF65-F5344CB8AC3E}">
        <p14:creationId xmlns:p14="http://schemas.microsoft.com/office/powerpoint/2010/main" val="3236851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95" y="-152400"/>
            <a:ext cx="9170895" cy="7010400"/>
          </a:xfrm>
          <a:prstGeom prst="rect">
            <a:avLst/>
          </a:prstGeom>
        </p:spPr>
      </p:pic>
      <p:sp>
        <p:nvSpPr>
          <p:cNvPr id="2" name="Title 1"/>
          <p:cNvSpPr>
            <a:spLocks noGrp="1"/>
          </p:cNvSpPr>
          <p:nvPr>
            <p:ph type="ctrTitle"/>
          </p:nvPr>
        </p:nvSpPr>
        <p:spPr>
          <a:xfrm>
            <a:off x="685800" y="2416175"/>
            <a:ext cx="7772400" cy="1470025"/>
          </a:xfrm>
        </p:spPr>
        <p:txBody>
          <a:bodyPr>
            <a:normAutofit/>
          </a:bodyPr>
          <a:lstStyle>
            <a:lvl1pP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03B6ADA-6AFB-47C5-9B88-7597DC72E767}"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79262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B6ADA-6AFB-47C5-9B88-7597DC72E767}"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346021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B6ADA-6AFB-47C5-9B88-7597DC72E767}"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398523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 b="2203"/>
          <a:stretch/>
        </p:blipFill>
        <p:spPr>
          <a:xfrm>
            <a:off x="-27214" y="0"/>
            <a:ext cx="9171214" cy="6858000"/>
          </a:xfrm>
          <a:prstGeom prst="rect">
            <a:avLst/>
          </a:prstGeom>
        </p:spPr>
      </p:pic>
      <p:sp>
        <p:nvSpPr>
          <p:cNvPr id="2" name="Title 1"/>
          <p:cNvSpPr>
            <a:spLocks noGrp="1"/>
          </p:cNvSpPr>
          <p:nvPr>
            <p:ph type="title"/>
          </p:nvPr>
        </p:nvSpPr>
        <p:spPr>
          <a:xfrm>
            <a:off x="457200" y="1066800"/>
            <a:ext cx="8229600" cy="914400"/>
          </a:xfrm>
        </p:spPr>
        <p:txBody>
          <a:bodyPr>
            <a:normAutofit/>
          </a:bodyPr>
          <a:lstStyle>
            <a:lvl1pPr algn="l">
              <a:defRPr sz="35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981200"/>
            <a:ext cx="8229600" cy="4267200"/>
          </a:xfrm>
        </p:spPr>
        <p:txBody>
          <a:bodyPr/>
          <a:lstStyle>
            <a:lvl1pPr algn="l">
              <a:defRPr sz="3000"/>
            </a:lvl1pPr>
            <a:lvl2pPr algn="l">
              <a:defRPr sz="2500"/>
            </a:lvl2pPr>
            <a:lvl3pPr algn="l">
              <a:defRPr sz="2200"/>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57200" y="6356350"/>
            <a:ext cx="2133600" cy="365125"/>
          </a:xfrm>
        </p:spPr>
        <p:txBody>
          <a:bodyPr/>
          <a:lstStyle>
            <a:lvl1pPr algn="l">
              <a:defRPr/>
            </a:lvl1pPr>
          </a:lstStyle>
          <a:p>
            <a:fld id="{C0909587-D81C-49DC-A1E9-25A4A87A8BD4}" type="slidenum">
              <a:rPr lang="en-US" smtClean="0"/>
              <a:pPr/>
              <a:t>‹#›</a:t>
            </a:fld>
            <a:endParaRPr lang="en-US"/>
          </a:p>
        </p:txBody>
      </p:sp>
    </p:spTree>
    <p:extLst>
      <p:ext uri="{BB962C8B-B14F-4D97-AF65-F5344CB8AC3E}">
        <p14:creationId xmlns:p14="http://schemas.microsoft.com/office/powerpoint/2010/main" val="2708299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B6ADA-6AFB-47C5-9B88-7597DC72E767}"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168354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3B6ADA-6AFB-47C5-9B88-7597DC72E767}"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1893706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3B6ADA-6AFB-47C5-9B88-7597DC72E767}"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171479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3B6ADA-6AFB-47C5-9B88-7597DC72E767}"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409457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B6ADA-6AFB-47C5-9B88-7597DC72E767}"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1638410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B6ADA-6AFB-47C5-9B88-7597DC72E767}"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367488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B6ADA-6AFB-47C5-9B88-7597DC72E767}"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09587-D81C-49DC-A1E9-25A4A87A8BD4}" type="slidenum">
              <a:rPr lang="en-US" smtClean="0"/>
              <a:t>‹#›</a:t>
            </a:fld>
            <a:endParaRPr lang="en-US"/>
          </a:p>
        </p:txBody>
      </p:sp>
    </p:spTree>
    <p:extLst>
      <p:ext uri="{BB962C8B-B14F-4D97-AF65-F5344CB8AC3E}">
        <p14:creationId xmlns:p14="http://schemas.microsoft.com/office/powerpoint/2010/main" val="134219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B6ADA-6AFB-47C5-9B88-7597DC72E767}" type="datetimeFigureOut">
              <a:rPr lang="en-US" smtClean="0"/>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09587-D81C-49DC-A1E9-25A4A87A8BD4}" type="slidenum">
              <a:rPr lang="en-US" smtClean="0"/>
              <a:t>‹#›</a:t>
            </a:fld>
            <a:endParaRPr lang="en-US"/>
          </a:p>
        </p:txBody>
      </p:sp>
    </p:spTree>
    <p:extLst>
      <p:ext uri="{BB962C8B-B14F-4D97-AF65-F5344CB8AC3E}">
        <p14:creationId xmlns:p14="http://schemas.microsoft.com/office/powerpoint/2010/main" val="2635524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7315200" cy="990600"/>
          </a:xfrm>
        </p:spPr>
        <p:txBody>
          <a:bodyPr>
            <a:normAutofit fontScale="90000"/>
          </a:bodyPr>
          <a:lstStyle/>
          <a:p>
            <a:r>
              <a:rPr lang="en-US" dirty="0" smtClean="0"/>
              <a:t>Preventive Care, Wellness</a:t>
            </a:r>
            <a:br>
              <a:rPr lang="en-US" dirty="0" smtClean="0"/>
            </a:br>
            <a:r>
              <a:rPr lang="en-US" dirty="0" smtClean="0"/>
              <a:t>and the Health Care Law</a:t>
            </a:r>
            <a:endParaRPr lang="en-US" b="0" dirty="0"/>
          </a:p>
        </p:txBody>
      </p:sp>
      <p:sp>
        <p:nvSpPr>
          <p:cNvPr id="3" name="Subtitle 2"/>
          <p:cNvSpPr>
            <a:spLocks noGrp="1"/>
          </p:cNvSpPr>
          <p:nvPr>
            <p:ph type="subTitle" idx="1"/>
          </p:nvPr>
        </p:nvSpPr>
        <p:spPr>
          <a:xfrm>
            <a:off x="838200" y="4038600"/>
            <a:ext cx="7315200" cy="762000"/>
          </a:xfrm>
        </p:spPr>
        <p:txBody>
          <a:bodyPr>
            <a:noAutofit/>
          </a:bodyPr>
          <a:lstStyle/>
          <a:p>
            <a:r>
              <a:rPr lang="en-US" sz="2500" dirty="0" smtClean="0"/>
              <a:t>Dr. Joann Schaefer, Vice President</a:t>
            </a:r>
            <a:endParaRPr lang="en-US" sz="2500" dirty="0"/>
          </a:p>
          <a:p>
            <a:r>
              <a:rPr lang="en-US" sz="2500" dirty="0" smtClean="0"/>
              <a:t>Medical Management and Medical Care</a:t>
            </a:r>
            <a:endParaRPr lang="en-US" sz="2500" dirty="0"/>
          </a:p>
        </p:txBody>
      </p:sp>
    </p:spTree>
    <p:extLst>
      <p:ext uri="{BB962C8B-B14F-4D97-AF65-F5344CB8AC3E}">
        <p14:creationId xmlns:p14="http://schemas.microsoft.com/office/powerpoint/2010/main" val="195054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Health-Contingent Program Requirements </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en-US" sz="4000" dirty="0" smtClean="0"/>
              <a:t>Health-contingent programs </a:t>
            </a:r>
            <a:r>
              <a:rPr lang="en-US" sz="3300" dirty="0" smtClean="0"/>
              <a:t>(</a:t>
            </a:r>
            <a:r>
              <a:rPr lang="en-US" sz="3300" i="1" dirty="0"/>
              <a:t>a</a:t>
            </a:r>
            <a:r>
              <a:rPr lang="en-US" sz="3300" i="1" dirty="0" smtClean="0"/>
              <a:t>ctivity-only and outcome-based</a:t>
            </a:r>
            <a:r>
              <a:rPr lang="en-US" sz="3300" dirty="0" smtClean="0"/>
              <a:t>) </a:t>
            </a:r>
            <a:r>
              <a:rPr lang="en-US" sz="4000" dirty="0" smtClean="0"/>
              <a:t>must:</a:t>
            </a:r>
          </a:p>
          <a:p>
            <a:pPr marL="0" indent="0">
              <a:buNone/>
            </a:pPr>
            <a:r>
              <a:rPr lang="en-US" sz="1200" dirty="0" smtClean="0"/>
              <a:t> </a:t>
            </a:r>
          </a:p>
          <a:p>
            <a:pPr marL="971550" lvl="1" indent="-514350">
              <a:buFont typeface="+mj-lt"/>
              <a:buAutoNum type="arabicPeriod"/>
            </a:pPr>
            <a:r>
              <a:rPr lang="en-US" sz="3400" dirty="0" smtClean="0"/>
              <a:t>Offer </a:t>
            </a:r>
            <a:r>
              <a:rPr lang="en-US" sz="3400" dirty="0"/>
              <a:t>a chance to qualify </a:t>
            </a:r>
            <a:r>
              <a:rPr lang="en-US" sz="3400" dirty="0" smtClean="0"/>
              <a:t>annually </a:t>
            </a:r>
            <a:endParaRPr lang="en-US" sz="3400" dirty="0"/>
          </a:p>
          <a:p>
            <a:pPr marL="971550" lvl="1" indent="-514350">
              <a:buFont typeface="+mj-lt"/>
              <a:buAutoNum type="arabicPeriod"/>
            </a:pPr>
            <a:r>
              <a:rPr lang="en-US" sz="3400" dirty="0" smtClean="0"/>
              <a:t>Meet </a:t>
            </a:r>
            <a:r>
              <a:rPr lang="en-US" sz="3400" dirty="0"/>
              <a:t>limits on rewards </a:t>
            </a:r>
            <a:endParaRPr lang="en-US" sz="3400" dirty="0" smtClean="0"/>
          </a:p>
          <a:p>
            <a:pPr marL="971550" lvl="1" indent="-514350">
              <a:buFont typeface="+mj-lt"/>
              <a:buAutoNum type="arabicPeriod"/>
            </a:pPr>
            <a:r>
              <a:rPr lang="en-US" sz="3400" dirty="0" smtClean="0"/>
              <a:t>Be </a:t>
            </a:r>
            <a:r>
              <a:rPr lang="en-US" sz="3400" dirty="0"/>
              <a:t>reasonably designed to promote health or prevent disease </a:t>
            </a:r>
          </a:p>
          <a:p>
            <a:pPr marL="971550" lvl="1" indent="-514350">
              <a:buFont typeface="+mj-lt"/>
              <a:buAutoNum type="arabicPeriod"/>
            </a:pPr>
            <a:r>
              <a:rPr lang="en-US" sz="3400" dirty="0" smtClean="0"/>
              <a:t>Provide </a:t>
            </a:r>
            <a:r>
              <a:rPr lang="en-US" sz="3400" dirty="0"/>
              <a:t>uniform availability and reasonable alternative </a:t>
            </a:r>
            <a:r>
              <a:rPr lang="en-US" sz="3400" dirty="0" smtClean="0"/>
              <a:t>standards</a:t>
            </a:r>
          </a:p>
          <a:p>
            <a:pPr marL="971550" lvl="1" indent="-514350">
              <a:buFont typeface="+mj-lt"/>
              <a:buAutoNum type="arabicPeriod"/>
            </a:pPr>
            <a:r>
              <a:rPr lang="en-US" sz="3400" dirty="0" smtClean="0"/>
              <a:t>Provide </a:t>
            </a:r>
            <a:r>
              <a:rPr lang="en-US" sz="3400" dirty="0"/>
              <a:t>notice of availability of a reasonable alternative </a:t>
            </a:r>
            <a:r>
              <a:rPr lang="en-US" sz="3400" dirty="0" smtClean="0"/>
              <a:t>standard</a:t>
            </a:r>
            <a:endParaRPr lang="en-US" sz="3400" dirty="0"/>
          </a:p>
        </p:txBody>
      </p:sp>
      <p:sp>
        <p:nvSpPr>
          <p:cNvPr id="4" name="Slide Number Placeholder 3"/>
          <p:cNvSpPr>
            <a:spLocks noGrp="1"/>
          </p:cNvSpPr>
          <p:nvPr>
            <p:ph type="sldNum" sz="quarter" idx="12"/>
          </p:nvPr>
        </p:nvSpPr>
        <p:spPr/>
        <p:txBody>
          <a:bodyPr/>
          <a:lstStyle/>
          <a:p>
            <a:fld id="{8FFE0451-EFDE-468C-BA51-1C04ADE1A6D4}" type="slidenum">
              <a:rPr lang="en-US" smtClean="0"/>
              <a:pPr/>
              <a:t>10</a:t>
            </a:fld>
            <a:endParaRPr lang="en-US" dirty="0"/>
          </a:p>
        </p:txBody>
      </p:sp>
    </p:spTree>
    <p:extLst>
      <p:ext uri="{BB962C8B-B14F-4D97-AF65-F5344CB8AC3E}">
        <p14:creationId xmlns:p14="http://schemas.microsoft.com/office/powerpoint/2010/main" val="304802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Reasonable Alternative </a:t>
            </a:r>
            <a:r>
              <a:rPr lang="en-US" sz="3600" dirty="0" smtClean="0"/>
              <a:t>Standards</a:t>
            </a:r>
            <a:endParaRPr lang="en-US" sz="3600" dirty="0"/>
          </a:p>
        </p:txBody>
      </p:sp>
      <p:sp>
        <p:nvSpPr>
          <p:cNvPr id="3" name="Content Placeholder 2"/>
          <p:cNvSpPr>
            <a:spLocks noGrp="1"/>
          </p:cNvSpPr>
          <p:nvPr>
            <p:ph idx="1"/>
          </p:nvPr>
        </p:nvSpPr>
        <p:spPr/>
        <p:txBody>
          <a:bodyPr>
            <a:normAutofit fontScale="85000" lnSpcReduction="20000"/>
          </a:bodyPr>
          <a:lstStyle/>
          <a:p>
            <a:pPr marL="57150" indent="0">
              <a:spcAft>
                <a:spcPts val="1200"/>
              </a:spcAft>
              <a:buNone/>
            </a:pPr>
            <a:r>
              <a:rPr lang="en-US" b="1" dirty="0" smtClean="0">
                <a:solidFill>
                  <a:schemeClr val="accent1"/>
                </a:solidFill>
              </a:rPr>
              <a:t>For </a:t>
            </a:r>
            <a:r>
              <a:rPr lang="en-US" b="1" i="1" dirty="0" smtClean="0">
                <a:solidFill>
                  <a:schemeClr val="accent1"/>
                </a:solidFill>
              </a:rPr>
              <a:t>activity-only</a:t>
            </a:r>
            <a:r>
              <a:rPr lang="en-US" b="1" dirty="0" smtClean="0">
                <a:solidFill>
                  <a:schemeClr val="accent1"/>
                </a:solidFill>
              </a:rPr>
              <a:t> wellness programs</a:t>
            </a:r>
          </a:p>
          <a:p>
            <a:pPr marL="514350" indent="-457200"/>
            <a:r>
              <a:rPr lang="en-US" dirty="0" smtClean="0"/>
              <a:t>A </a:t>
            </a:r>
            <a:r>
              <a:rPr lang="en-US" dirty="0"/>
              <a:t>reasonable alternative </a:t>
            </a:r>
            <a:r>
              <a:rPr lang="en-US" dirty="0" smtClean="0"/>
              <a:t>standard must be offered if:</a:t>
            </a:r>
          </a:p>
          <a:p>
            <a:pPr marL="914400" lvl="1" indent="-457200"/>
            <a:r>
              <a:rPr lang="en-US" dirty="0" smtClean="0"/>
              <a:t>It </a:t>
            </a:r>
            <a:r>
              <a:rPr lang="en-US" dirty="0"/>
              <a:t>is medically inadvisable for the individual to attempt to satisfy the plan standard; or </a:t>
            </a:r>
          </a:p>
          <a:p>
            <a:pPr marL="914400" lvl="1" indent="-457200"/>
            <a:r>
              <a:rPr lang="en-US" dirty="0" smtClean="0"/>
              <a:t>It </a:t>
            </a:r>
            <a:r>
              <a:rPr lang="en-US" dirty="0"/>
              <a:t>is unreasonably difficult </a:t>
            </a:r>
            <a:r>
              <a:rPr lang="en-US" dirty="0" smtClean="0"/>
              <a:t>to obtain the reward due </a:t>
            </a:r>
            <a:r>
              <a:rPr lang="en-US" dirty="0"/>
              <a:t>to a medical </a:t>
            </a:r>
            <a:r>
              <a:rPr lang="en-US" dirty="0" smtClean="0"/>
              <a:t>condition</a:t>
            </a:r>
          </a:p>
          <a:p>
            <a:pPr marL="914400" lvl="1" indent="-457200"/>
            <a:endParaRPr lang="en-US" sz="1200" dirty="0" smtClean="0"/>
          </a:p>
          <a:p>
            <a:pPr marL="514350" indent="-457200"/>
            <a:r>
              <a:rPr lang="en-US" dirty="0" smtClean="0"/>
              <a:t>A </a:t>
            </a:r>
            <a:r>
              <a:rPr lang="en-US" dirty="0"/>
              <a:t>reasonable alternative </a:t>
            </a:r>
            <a:r>
              <a:rPr lang="en-US" dirty="0" smtClean="0"/>
              <a:t>standard must </a:t>
            </a:r>
            <a:r>
              <a:rPr lang="en-US" dirty="0"/>
              <a:t>be furnished upon request or </a:t>
            </a:r>
            <a:r>
              <a:rPr lang="en-US" dirty="0" smtClean="0"/>
              <a:t>waived</a:t>
            </a:r>
          </a:p>
          <a:p>
            <a:pPr marL="514350" indent="-457200"/>
            <a:endParaRPr lang="en-US" sz="1000" dirty="0"/>
          </a:p>
          <a:p>
            <a:pPr marL="514350" indent="-457200"/>
            <a:r>
              <a:rPr lang="en-US" sz="3100" dirty="0" smtClean="0"/>
              <a:t>The group </a:t>
            </a:r>
            <a:r>
              <a:rPr lang="en-US" sz="3100" dirty="0"/>
              <a:t>health plan or health insurance issuer may require physician verification that a reasonable alternative standard is </a:t>
            </a:r>
            <a:r>
              <a:rPr lang="en-US" sz="3100" dirty="0" smtClean="0"/>
              <a:t>needed</a:t>
            </a:r>
            <a:endParaRPr lang="en-US" sz="3100" dirty="0"/>
          </a:p>
        </p:txBody>
      </p:sp>
      <p:sp>
        <p:nvSpPr>
          <p:cNvPr id="4" name="Slide Number Placeholder 3"/>
          <p:cNvSpPr>
            <a:spLocks noGrp="1"/>
          </p:cNvSpPr>
          <p:nvPr>
            <p:ph type="sldNum" sz="quarter" idx="12"/>
          </p:nvPr>
        </p:nvSpPr>
        <p:spPr/>
        <p:txBody>
          <a:bodyPr/>
          <a:lstStyle/>
          <a:p>
            <a:fld id="{8FFE0451-EFDE-468C-BA51-1C04ADE1A6D4}" type="slidenum">
              <a:rPr lang="en-US" smtClean="0"/>
              <a:pPr/>
              <a:t>11</a:t>
            </a:fld>
            <a:endParaRPr lang="en-US" dirty="0"/>
          </a:p>
        </p:txBody>
      </p:sp>
    </p:spTree>
    <p:extLst>
      <p:ext uri="{BB962C8B-B14F-4D97-AF65-F5344CB8AC3E}">
        <p14:creationId xmlns:p14="http://schemas.microsoft.com/office/powerpoint/2010/main" val="1258502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Reasonable </a:t>
            </a:r>
            <a:r>
              <a:rPr lang="en-US" sz="3600" dirty="0"/>
              <a:t>Alternative </a:t>
            </a:r>
            <a:r>
              <a:rPr lang="en-US" sz="3600" dirty="0" smtClean="0"/>
              <a:t>Standards</a:t>
            </a:r>
            <a:endParaRPr lang="en-US" sz="3600" dirty="0"/>
          </a:p>
        </p:txBody>
      </p:sp>
      <p:sp>
        <p:nvSpPr>
          <p:cNvPr id="3" name="Content Placeholder 2"/>
          <p:cNvSpPr>
            <a:spLocks noGrp="1"/>
          </p:cNvSpPr>
          <p:nvPr>
            <p:ph idx="1"/>
          </p:nvPr>
        </p:nvSpPr>
        <p:spPr/>
        <p:txBody>
          <a:bodyPr>
            <a:normAutofit fontScale="55000" lnSpcReduction="20000"/>
          </a:bodyPr>
          <a:lstStyle/>
          <a:p>
            <a:pPr marL="0" indent="0">
              <a:spcAft>
                <a:spcPts val="600"/>
              </a:spcAft>
              <a:buNone/>
            </a:pPr>
            <a:r>
              <a:rPr lang="en-US" sz="5100" b="1" dirty="0" smtClean="0">
                <a:solidFill>
                  <a:schemeClr val="accent1"/>
                </a:solidFill>
              </a:rPr>
              <a:t>For </a:t>
            </a:r>
            <a:r>
              <a:rPr lang="en-US" sz="5100" b="1" i="1" dirty="0" smtClean="0">
                <a:solidFill>
                  <a:schemeClr val="accent1"/>
                </a:solidFill>
              </a:rPr>
              <a:t>health-contingent</a:t>
            </a:r>
            <a:r>
              <a:rPr lang="en-US" sz="5100" b="1" dirty="0" smtClean="0">
                <a:solidFill>
                  <a:schemeClr val="accent1"/>
                </a:solidFill>
              </a:rPr>
              <a:t> programs</a:t>
            </a:r>
          </a:p>
          <a:p>
            <a:pPr>
              <a:spcBef>
                <a:spcPts val="1200"/>
              </a:spcBef>
            </a:pPr>
            <a:r>
              <a:rPr lang="en-US" sz="3800" dirty="0" smtClean="0"/>
              <a:t>Must </a:t>
            </a:r>
            <a:r>
              <a:rPr lang="en-US" sz="3800" dirty="0"/>
              <a:t>provide a reasonable alternative standard to qualify for the reward to any individual who does not meet the initial standard based on a measurement, test, or screening </a:t>
            </a:r>
            <a:r>
              <a:rPr lang="en-US" sz="3800" dirty="0" smtClean="0"/>
              <a:t>related </a:t>
            </a:r>
            <a:r>
              <a:rPr lang="en-US" sz="3800" dirty="0"/>
              <a:t>to a health </a:t>
            </a:r>
            <a:r>
              <a:rPr lang="en-US" sz="3800" dirty="0" smtClean="0"/>
              <a:t>factor</a:t>
            </a:r>
          </a:p>
          <a:p>
            <a:pPr>
              <a:spcBef>
                <a:spcPts val="1200"/>
              </a:spcBef>
            </a:pPr>
            <a:r>
              <a:rPr lang="en-US" sz="3800" dirty="0" smtClean="0"/>
              <a:t>A </a:t>
            </a:r>
            <a:r>
              <a:rPr lang="en-US" sz="3800" dirty="0" smtClean="0"/>
              <a:t>reasonable </a:t>
            </a:r>
            <a:r>
              <a:rPr lang="en-US" sz="3800" dirty="0"/>
              <a:t>alternative standard must be furnished upon request or </a:t>
            </a:r>
            <a:r>
              <a:rPr lang="en-US" sz="3800" dirty="0" smtClean="0"/>
              <a:t>waived </a:t>
            </a:r>
            <a:endParaRPr lang="en-US" sz="3800" dirty="0"/>
          </a:p>
          <a:p>
            <a:pPr>
              <a:spcBef>
                <a:spcPts val="1200"/>
              </a:spcBef>
            </a:pPr>
            <a:r>
              <a:rPr lang="en-US" sz="3800" dirty="0" smtClean="0"/>
              <a:t>If </a:t>
            </a:r>
            <a:r>
              <a:rPr lang="en-US" sz="3800" dirty="0"/>
              <a:t>the reasonable alternative standard is an activity-only program, </a:t>
            </a:r>
            <a:r>
              <a:rPr lang="en-US" sz="3800" dirty="0" smtClean="0"/>
              <a:t>it must </a:t>
            </a:r>
            <a:r>
              <a:rPr lang="en-US" sz="3800" dirty="0"/>
              <a:t>comply with rules for activity-only </a:t>
            </a:r>
            <a:r>
              <a:rPr lang="en-US" sz="3800" dirty="0" smtClean="0"/>
              <a:t>programs. </a:t>
            </a:r>
            <a:endParaRPr lang="en-US" sz="3800" dirty="0"/>
          </a:p>
          <a:p>
            <a:pPr>
              <a:spcBef>
                <a:spcPts val="1200"/>
              </a:spcBef>
            </a:pPr>
            <a:r>
              <a:rPr lang="en-US" sz="3800" dirty="0" smtClean="0"/>
              <a:t>If </a:t>
            </a:r>
            <a:r>
              <a:rPr lang="en-US" sz="3800" dirty="0"/>
              <a:t>the reasonable alternative standard is another outcome-based program, must comply with rules for outcome-based programs, with some additional </a:t>
            </a:r>
            <a:r>
              <a:rPr lang="en-US" sz="3800" dirty="0" smtClean="0"/>
              <a:t>requirements. </a:t>
            </a:r>
            <a:endParaRPr lang="en-US" sz="3800" dirty="0"/>
          </a:p>
        </p:txBody>
      </p:sp>
      <p:sp>
        <p:nvSpPr>
          <p:cNvPr id="4" name="Slide Number Placeholder 3"/>
          <p:cNvSpPr>
            <a:spLocks noGrp="1"/>
          </p:cNvSpPr>
          <p:nvPr>
            <p:ph type="sldNum" sz="quarter" idx="12"/>
          </p:nvPr>
        </p:nvSpPr>
        <p:spPr/>
        <p:txBody>
          <a:bodyPr/>
          <a:lstStyle/>
          <a:p>
            <a:fld id="{8FFE0451-EFDE-468C-BA51-1C04ADE1A6D4}" type="slidenum">
              <a:rPr lang="en-US" smtClean="0"/>
              <a:pPr/>
              <a:t>12</a:t>
            </a:fld>
            <a:endParaRPr lang="en-US" dirty="0"/>
          </a:p>
        </p:txBody>
      </p:sp>
    </p:spTree>
    <p:extLst>
      <p:ext uri="{BB962C8B-B14F-4D97-AF65-F5344CB8AC3E}">
        <p14:creationId xmlns:p14="http://schemas.microsoft.com/office/powerpoint/2010/main" val="418321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Bottom Line on Preventive and Wellness</a:t>
            </a:r>
            <a:endParaRPr lang="en-US" sz="3600" dirty="0"/>
          </a:p>
        </p:txBody>
      </p:sp>
      <p:sp>
        <p:nvSpPr>
          <p:cNvPr id="3" name="Content Placeholder 2"/>
          <p:cNvSpPr>
            <a:spLocks noGrp="1"/>
          </p:cNvSpPr>
          <p:nvPr>
            <p:ph idx="1"/>
          </p:nvPr>
        </p:nvSpPr>
        <p:spPr/>
        <p:txBody>
          <a:bodyPr>
            <a:noAutofit/>
          </a:bodyPr>
          <a:lstStyle/>
          <a:p>
            <a:pPr marL="228600" lvl="1" indent="-228600">
              <a:spcBef>
                <a:spcPts val="1200"/>
              </a:spcBef>
              <a:buFont typeface="Arial" pitchFamily="34" charset="0"/>
              <a:buChar char="•"/>
            </a:pPr>
            <a:r>
              <a:rPr lang="en-US" sz="2400" dirty="0" smtClean="0"/>
              <a:t>Preventive care is more accessible and attainable because of the Affordable Care Act (covered at 100%)</a:t>
            </a:r>
          </a:p>
          <a:p>
            <a:pPr marL="228600" lvl="1" indent="-228600">
              <a:spcBef>
                <a:spcPts val="1200"/>
              </a:spcBef>
              <a:buFont typeface="Arial" pitchFamily="34" charset="0"/>
              <a:buChar char="•"/>
            </a:pPr>
            <a:r>
              <a:rPr lang="en-US" sz="2400" dirty="0" smtClean="0"/>
              <a:t>Companies </a:t>
            </a:r>
            <a:r>
              <a:rPr lang="en-US" sz="2400" dirty="0" smtClean="0"/>
              <a:t>are beginning to see the positive impact of wellness incentives and rewards programs.</a:t>
            </a:r>
          </a:p>
          <a:p>
            <a:pPr marL="228600" lvl="1" indent="-228600">
              <a:spcBef>
                <a:spcPts val="1200"/>
              </a:spcBef>
              <a:buFont typeface="Arial" pitchFamily="34" charset="0"/>
              <a:buChar char="•"/>
            </a:pPr>
            <a:r>
              <a:rPr lang="en-US" sz="2400" dirty="0" smtClean="0"/>
              <a:t>“</a:t>
            </a:r>
            <a:r>
              <a:rPr lang="en-US" sz="2400" dirty="0" smtClean="0"/>
              <a:t>Carrots” always work better than “sticks”</a:t>
            </a:r>
          </a:p>
          <a:p>
            <a:pPr marL="228600" lvl="1" indent="-228600">
              <a:spcBef>
                <a:spcPts val="1200"/>
              </a:spcBef>
              <a:buFont typeface="Arial" pitchFamily="34" charset="0"/>
              <a:buChar char="•"/>
            </a:pPr>
            <a:r>
              <a:rPr lang="en-US" sz="2400" dirty="0" smtClean="0"/>
              <a:t>Wellness </a:t>
            </a:r>
            <a:r>
              <a:rPr lang="en-US" sz="2400" dirty="0" smtClean="0"/>
              <a:t>programs help engage employees in managing their health and lowering their health care costs.</a:t>
            </a:r>
            <a:endParaRPr lang="en-US" sz="2400" dirty="0"/>
          </a:p>
        </p:txBody>
      </p:sp>
      <p:sp>
        <p:nvSpPr>
          <p:cNvPr id="4" name="Slide Number Placeholder 3"/>
          <p:cNvSpPr>
            <a:spLocks noGrp="1"/>
          </p:cNvSpPr>
          <p:nvPr>
            <p:ph type="sldNum" sz="quarter" idx="12"/>
          </p:nvPr>
        </p:nvSpPr>
        <p:spPr/>
        <p:txBody>
          <a:bodyPr/>
          <a:lstStyle/>
          <a:p>
            <a:fld id="{8FFE0451-EFDE-468C-BA51-1C04ADE1A6D4}" type="slidenum">
              <a:rPr lang="en-US" smtClean="0"/>
              <a:pPr/>
              <a:t>13</a:t>
            </a:fld>
            <a:endParaRPr lang="en-US" dirty="0"/>
          </a:p>
        </p:txBody>
      </p:sp>
    </p:spTree>
    <p:extLst>
      <p:ext uri="{BB962C8B-B14F-4D97-AF65-F5344CB8AC3E}">
        <p14:creationId xmlns:p14="http://schemas.microsoft.com/office/powerpoint/2010/main" val="2086118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7000"/>
            <a:ext cx="7239000" cy="1447800"/>
          </a:xfrm>
        </p:spPr>
        <p:txBody>
          <a:bodyPr>
            <a:noAutofit/>
          </a:bodyPr>
          <a:lstStyle/>
          <a:p>
            <a:r>
              <a:rPr lang="en-US" sz="4800" b="1" dirty="0" smtClean="0"/>
              <a:t>QUESTIONS?</a:t>
            </a:r>
            <a:endParaRPr lang="en-US" sz="4800" b="1" dirty="0"/>
          </a:p>
        </p:txBody>
      </p:sp>
      <p:sp>
        <p:nvSpPr>
          <p:cNvPr id="3" name="Subtitle 2"/>
          <p:cNvSpPr txBox="1">
            <a:spLocks/>
          </p:cNvSpPr>
          <p:nvPr/>
        </p:nvSpPr>
        <p:spPr>
          <a:xfrm>
            <a:off x="7200900" y="5907327"/>
            <a:ext cx="1638300" cy="2667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200" dirty="0" smtClean="0"/>
              <a:t>© Copyrighted, 2013</a:t>
            </a:r>
            <a:endParaRPr lang="en-US" sz="1200" dirty="0"/>
          </a:p>
        </p:txBody>
      </p:sp>
    </p:spTree>
    <p:extLst>
      <p:ext uri="{BB962C8B-B14F-4D97-AF65-F5344CB8AC3E}">
        <p14:creationId xmlns:p14="http://schemas.microsoft.com/office/powerpoint/2010/main" val="317052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4400" dirty="0" smtClean="0"/>
              <a:t>The </a:t>
            </a:r>
            <a:r>
              <a:rPr lang="en-US" sz="4400" dirty="0" smtClean="0"/>
              <a:t>Law of the Land</a:t>
            </a:r>
            <a:endParaRPr lang="en-US" sz="4400" dirty="0"/>
          </a:p>
        </p:txBody>
      </p:sp>
      <p:sp>
        <p:nvSpPr>
          <p:cNvPr id="3" name="Content Placeholder 2"/>
          <p:cNvSpPr>
            <a:spLocks noGrp="1"/>
          </p:cNvSpPr>
          <p:nvPr>
            <p:ph idx="1"/>
          </p:nvPr>
        </p:nvSpPr>
        <p:spPr/>
        <p:txBody>
          <a:bodyPr>
            <a:normAutofit/>
          </a:bodyPr>
          <a:lstStyle/>
          <a:p>
            <a:pPr marL="514350" indent="-457200">
              <a:spcBef>
                <a:spcPts val="1200"/>
              </a:spcBef>
            </a:pPr>
            <a:r>
              <a:rPr lang="en-US" sz="2700" dirty="0" smtClean="0"/>
              <a:t>The Affordable Care Act (ACA) will have a dynamic impact on medical care that’s covered, and what people will pay for it.</a:t>
            </a:r>
          </a:p>
          <a:p>
            <a:pPr marL="514350" indent="-457200">
              <a:spcBef>
                <a:spcPts val="1200"/>
              </a:spcBef>
            </a:pPr>
            <a:r>
              <a:rPr lang="en-US" sz="2700" dirty="0" smtClean="0"/>
              <a:t>Preventive Care and Wellness Programs are two of many focuses in the 2,000-page law.</a:t>
            </a:r>
          </a:p>
          <a:p>
            <a:pPr marL="514350" indent="-457200">
              <a:spcBef>
                <a:spcPts val="1200"/>
              </a:spcBef>
            </a:pPr>
            <a:r>
              <a:rPr lang="en-US" sz="2700" dirty="0" smtClean="0"/>
              <a:t>Some </a:t>
            </a:r>
            <a:r>
              <a:rPr lang="en-US" sz="2700" dirty="0" smtClean="0"/>
              <a:t>preventive services have already been implemented; wellness program incentives are new for 2014 and beyond.</a:t>
            </a:r>
            <a:endParaRPr lang="en-US" sz="2700" dirty="0"/>
          </a:p>
        </p:txBody>
      </p:sp>
      <p:sp>
        <p:nvSpPr>
          <p:cNvPr id="4" name="Slide Number Placeholder 3"/>
          <p:cNvSpPr>
            <a:spLocks noGrp="1"/>
          </p:cNvSpPr>
          <p:nvPr>
            <p:ph type="sldNum" sz="quarter" idx="12"/>
          </p:nvPr>
        </p:nvSpPr>
        <p:spPr/>
        <p:txBody>
          <a:bodyPr/>
          <a:lstStyle/>
          <a:p>
            <a:fld id="{8FFE0451-EFDE-468C-BA51-1C04ADE1A6D4}" type="slidenum">
              <a:rPr lang="en-US" smtClean="0"/>
              <a:pPr/>
              <a:t>2</a:t>
            </a:fld>
            <a:endParaRPr lang="en-US" dirty="0"/>
          </a:p>
        </p:txBody>
      </p:sp>
    </p:spTree>
    <p:extLst>
      <p:ext uri="{BB962C8B-B14F-4D97-AF65-F5344CB8AC3E}">
        <p14:creationId xmlns:p14="http://schemas.microsoft.com/office/powerpoint/2010/main" val="273646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Big 10</a:t>
            </a:r>
            <a:endParaRPr lang="en-US" dirty="0"/>
          </a:p>
        </p:txBody>
      </p:sp>
      <p:sp>
        <p:nvSpPr>
          <p:cNvPr id="3" name="Content Placeholder 2"/>
          <p:cNvSpPr>
            <a:spLocks noGrp="1"/>
          </p:cNvSpPr>
          <p:nvPr>
            <p:ph idx="1"/>
          </p:nvPr>
        </p:nvSpPr>
        <p:spPr>
          <a:xfrm>
            <a:off x="457200" y="1981200"/>
            <a:ext cx="3733800" cy="4267200"/>
          </a:xfrm>
        </p:spPr>
        <p:txBody>
          <a:bodyPr>
            <a:normAutofit/>
          </a:bodyPr>
          <a:lstStyle/>
          <a:p>
            <a:r>
              <a:rPr lang="en-US" sz="2300" b="1" dirty="0" smtClean="0"/>
              <a:t>Essential Health Benefits: </a:t>
            </a:r>
            <a:r>
              <a:rPr lang="en-US" sz="2300" dirty="0" smtClean="0"/>
              <a:t>10 categories of benefits that must be included in individual and small group insurance policies</a:t>
            </a:r>
          </a:p>
          <a:p>
            <a:r>
              <a:rPr lang="en-US" sz="2300" dirty="0" smtClean="0"/>
              <a:t>Large employers (50+ employees) are </a:t>
            </a:r>
            <a:r>
              <a:rPr lang="en-US" sz="2300" u="sng" dirty="0" smtClean="0"/>
              <a:t>not</a:t>
            </a:r>
            <a:r>
              <a:rPr lang="en-US" sz="2300" dirty="0" smtClean="0"/>
              <a:t> required to implement in the plans they offer</a:t>
            </a:r>
          </a:p>
          <a:p>
            <a:endParaRPr lang="en-US" dirty="0" smtClean="0"/>
          </a:p>
        </p:txBody>
      </p:sp>
      <p:sp>
        <p:nvSpPr>
          <p:cNvPr id="4" name="Slide Number Placeholder 3"/>
          <p:cNvSpPr>
            <a:spLocks noGrp="1"/>
          </p:cNvSpPr>
          <p:nvPr>
            <p:ph type="sldNum" sz="quarter" idx="12"/>
          </p:nvPr>
        </p:nvSpPr>
        <p:spPr/>
        <p:txBody>
          <a:bodyPr/>
          <a:lstStyle/>
          <a:p>
            <a:fld id="{8FFE0451-EFDE-468C-BA51-1C04ADE1A6D4}" type="slidenum">
              <a:rPr lang="en-US" smtClean="0"/>
              <a:pPr/>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45716099"/>
              </p:ext>
            </p:extLst>
          </p:nvPr>
        </p:nvGraphicFramePr>
        <p:xfrm>
          <a:off x="4572000" y="2192518"/>
          <a:ext cx="3733800" cy="3522482"/>
        </p:xfrm>
        <a:graphic>
          <a:graphicData uri="http://schemas.openxmlformats.org/drawingml/2006/table">
            <a:tbl>
              <a:tblPr firstRow="1" bandRow="1">
                <a:tableStyleId>{69CF1AB2-1976-4502-BF36-3FF5EA218861}</a:tableStyleId>
              </a:tblPr>
              <a:tblGrid>
                <a:gridCol w="3733800"/>
              </a:tblGrid>
              <a:tr h="30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Outpatient services</a:t>
                      </a:r>
                      <a:endParaRPr lang="en-US" sz="1300" b="0" i="0" u="none" strike="noStrike" kern="1200" baseline="0" dirty="0" smtClean="0">
                        <a:solidFill>
                          <a:srgbClr val="5C5C5C"/>
                        </a:solidFill>
                        <a:latin typeface="+mn-lt"/>
                        <a:ea typeface="+mn-ea"/>
                        <a:cs typeface="+mn-cs"/>
                      </a:endParaRPr>
                    </a:p>
                  </a:txBody>
                  <a:tcPr anchor="ctr"/>
                </a:tc>
              </a:tr>
              <a:tr h="30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Emergency services</a:t>
                      </a:r>
                      <a:endParaRPr lang="en-US" sz="1300" b="0" i="0" u="none" strike="noStrike" kern="1200" baseline="0" dirty="0" smtClean="0">
                        <a:solidFill>
                          <a:srgbClr val="5C5C5C"/>
                        </a:solidFill>
                        <a:latin typeface="+mn-lt"/>
                        <a:ea typeface="+mn-ea"/>
                        <a:cs typeface="+mn-cs"/>
                      </a:endParaRPr>
                    </a:p>
                  </a:txBody>
                  <a:tcPr anchor="ctr"/>
                </a:tc>
              </a:tr>
              <a:tr h="30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Hospitalization</a:t>
                      </a:r>
                      <a:endParaRPr lang="en-US" sz="1300" b="0" i="0" u="none" strike="noStrike" kern="1200" baseline="0" dirty="0" smtClean="0">
                        <a:solidFill>
                          <a:srgbClr val="5C5C5C"/>
                        </a:solidFill>
                        <a:latin typeface="+mn-lt"/>
                        <a:ea typeface="+mn-ea"/>
                        <a:cs typeface="+mn-cs"/>
                      </a:endParaRPr>
                    </a:p>
                  </a:txBody>
                  <a:tcPr anchor="ctr"/>
                </a:tc>
              </a:tr>
              <a:tr h="30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Maternity and newborn care</a:t>
                      </a:r>
                      <a:endParaRPr lang="en-US" sz="1300" b="0" i="0" u="none" strike="noStrike" kern="1200" baseline="0" dirty="0" smtClean="0">
                        <a:solidFill>
                          <a:srgbClr val="5C5C5C"/>
                        </a:solidFill>
                        <a:latin typeface="+mn-lt"/>
                        <a:ea typeface="+mn-ea"/>
                        <a:cs typeface="+mn-cs"/>
                      </a:endParaRPr>
                    </a:p>
                  </a:txBody>
                  <a:tcPr anchor="ctr"/>
                </a:tc>
              </a:tr>
              <a:tr h="402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Mental health and substance use disorder services, including behavioral health treatment</a:t>
                      </a:r>
                      <a:endParaRPr lang="en-US" sz="1300" b="0" i="0" u="none" strike="noStrike" kern="1200" baseline="0" dirty="0" smtClean="0">
                        <a:solidFill>
                          <a:srgbClr val="5C5C5C"/>
                        </a:solidFill>
                        <a:latin typeface="+mn-lt"/>
                        <a:ea typeface="+mn-ea"/>
                        <a:cs typeface="+mn-cs"/>
                      </a:endParaRPr>
                    </a:p>
                  </a:txBody>
                  <a:tcPr anchor="ctr"/>
                </a:tc>
              </a:tr>
              <a:tr h="30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Prescription drugs</a:t>
                      </a:r>
                      <a:endParaRPr lang="en-US" sz="1300" b="0" baseline="0" dirty="0">
                        <a:solidFill>
                          <a:srgbClr val="5C5C5C"/>
                        </a:solidFill>
                      </a:endParaRPr>
                    </a:p>
                  </a:txBody>
                  <a:tcPr anchor="ctr"/>
                </a:tc>
              </a:tr>
              <a:tr h="402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Rehabilitative and </a:t>
                      </a:r>
                      <a:r>
                        <a:rPr lang="en-US" sz="1300" b="0" u="none" strike="noStrike" kern="1200" baseline="0" dirty="0" err="1" smtClean="0">
                          <a:solidFill>
                            <a:srgbClr val="5C5C5C"/>
                          </a:solidFill>
                        </a:rPr>
                        <a:t>habilitative</a:t>
                      </a:r>
                      <a:r>
                        <a:rPr lang="en-US" sz="1300" b="0" u="none" strike="noStrike" kern="1200" baseline="0" dirty="0" smtClean="0">
                          <a:solidFill>
                            <a:srgbClr val="5C5C5C"/>
                          </a:solidFill>
                        </a:rPr>
                        <a:t> services and devices</a:t>
                      </a:r>
                      <a:endParaRPr lang="en-US" sz="1300" b="0" i="0" u="none" strike="noStrike" kern="1200" baseline="0" dirty="0" smtClean="0">
                        <a:solidFill>
                          <a:srgbClr val="5C5C5C"/>
                        </a:solidFill>
                        <a:latin typeface="+mn-lt"/>
                        <a:ea typeface="+mn-ea"/>
                        <a:cs typeface="+mn-cs"/>
                      </a:endParaRPr>
                    </a:p>
                  </a:txBody>
                  <a:tcPr anchor="ctr"/>
                </a:tc>
              </a:tr>
              <a:tr h="306326">
                <a:tc>
                  <a:txBody>
                    <a:bodyPr/>
                    <a:lstStyle/>
                    <a:p>
                      <a:pPr rtl="0"/>
                      <a:r>
                        <a:rPr lang="en-US" sz="1300" b="0" u="none" strike="noStrike" kern="1200" baseline="0" dirty="0" smtClean="0">
                          <a:solidFill>
                            <a:srgbClr val="5C5C5C"/>
                          </a:solidFill>
                        </a:rPr>
                        <a:t>Laboratory services</a:t>
                      </a:r>
                      <a:endParaRPr lang="en-US" sz="1300" b="0" i="0" u="none" strike="noStrike" kern="1200" baseline="0" dirty="0" smtClean="0">
                        <a:solidFill>
                          <a:srgbClr val="5C5C5C"/>
                        </a:solidFill>
                        <a:latin typeface="+mn-lt"/>
                        <a:ea typeface="+mn-ea"/>
                        <a:cs typeface="+mn-cs"/>
                      </a:endParaRPr>
                    </a:p>
                  </a:txBody>
                  <a:tcPr anchor="ctr"/>
                </a:tc>
              </a:tr>
              <a:tr h="402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Preventive and wellness services and chronic </a:t>
                      </a:r>
                      <a:br>
                        <a:rPr lang="en-US" sz="1300" b="0" u="none" strike="noStrike" kern="1200" baseline="0" dirty="0" smtClean="0">
                          <a:solidFill>
                            <a:srgbClr val="5C5C5C"/>
                          </a:solidFill>
                        </a:rPr>
                      </a:br>
                      <a:r>
                        <a:rPr lang="en-US" sz="1300" b="0" u="none" strike="noStrike" kern="1200" baseline="0" dirty="0" smtClean="0">
                          <a:solidFill>
                            <a:srgbClr val="5C5C5C"/>
                          </a:solidFill>
                        </a:rPr>
                        <a:t>disease management</a:t>
                      </a:r>
                      <a:endParaRPr lang="en-US" sz="1300" b="0" i="0" u="none" strike="noStrike" kern="1200" baseline="0" dirty="0" smtClean="0">
                        <a:solidFill>
                          <a:srgbClr val="5C5C5C"/>
                        </a:solidFill>
                        <a:latin typeface="+mn-lt"/>
                        <a:ea typeface="+mn-ea"/>
                        <a:cs typeface="+mn-cs"/>
                      </a:endParaRPr>
                    </a:p>
                  </a:txBody>
                  <a:tcPr anchor="ctr"/>
                </a:tc>
              </a:tr>
              <a:tr h="30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u="none" strike="noStrike" kern="1200" baseline="0" dirty="0" smtClean="0">
                          <a:solidFill>
                            <a:srgbClr val="5C5C5C"/>
                          </a:solidFill>
                        </a:rPr>
                        <a:t>Pediatric services, including oral and vision care</a:t>
                      </a:r>
                      <a:endParaRPr lang="en-US" sz="1300" b="0" i="0" u="none" strike="noStrike" kern="1200" baseline="0" dirty="0" smtClean="0">
                        <a:solidFill>
                          <a:srgbClr val="5C5C5C"/>
                        </a:solidFill>
                        <a:latin typeface="+mn-lt"/>
                        <a:ea typeface="+mn-ea"/>
                        <a:cs typeface="+mn-cs"/>
                      </a:endParaRPr>
                    </a:p>
                  </a:txBody>
                  <a:tcPr anchor="ctr"/>
                </a:tc>
              </a:tr>
            </a:tbl>
          </a:graphicData>
        </a:graphic>
      </p:graphicFrame>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57359" t="9937" r="18586" b="80126"/>
          <a:stretch/>
        </p:blipFill>
        <p:spPr>
          <a:xfrm>
            <a:off x="4495800" y="1272076"/>
            <a:ext cx="2534728" cy="785324"/>
          </a:xfrm>
          <a:prstGeom prst="rect">
            <a:avLst/>
          </a:prstGeom>
        </p:spPr>
      </p:pic>
    </p:spTree>
    <p:extLst>
      <p:ext uri="{BB962C8B-B14F-4D97-AF65-F5344CB8AC3E}">
        <p14:creationId xmlns:p14="http://schemas.microsoft.com/office/powerpoint/2010/main" val="2432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Preventive Care at NO Cost</a:t>
            </a:r>
            <a:endParaRPr lang="en-US" sz="4400" dirty="0"/>
          </a:p>
        </p:txBody>
      </p:sp>
      <p:sp>
        <p:nvSpPr>
          <p:cNvPr id="3" name="Content Placeholder 2"/>
          <p:cNvSpPr>
            <a:spLocks noGrp="1"/>
          </p:cNvSpPr>
          <p:nvPr>
            <p:ph idx="1"/>
          </p:nvPr>
        </p:nvSpPr>
        <p:spPr>
          <a:xfrm>
            <a:off x="457200" y="2057400"/>
            <a:ext cx="4114800" cy="4267200"/>
          </a:xfrm>
        </p:spPr>
        <p:txBody>
          <a:bodyPr>
            <a:normAutofit/>
          </a:bodyPr>
          <a:lstStyle/>
          <a:p>
            <a:pPr marL="0" indent="0">
              <a:buNone/>
            </a:pPr>
            <a:r>
              <a:rPr lang="en-US" dirty="0" smtClean="0"/>
              <a:t>Since law passed in 2010, health care consumers DO NOT have to share costs </a:t>
            </a:r>
            <a:r>
              <a:rPr lang="en-US" dirty="0" smtClean="0"/>
              <a:t>(</a:t>
            </a:r>
            <a:r>
              <a:rPr lang="en-US" dirty="0" smtClean="0"/>
              <a:t>no deductibles, </a:t>
            </a:r>
            <a:r>
              <a:rPr lang="en-US" dirty="0" smtClean="0"/>
              <a:t/>
            </a:r>
            <a:br>
              <a:rPr lang="en-US" dirty="0" smtClean="0"/>
            </a:br>
            <a:r>
              <a:rPr lang="en-US" dirty="0" smtClean="0"/>
              <a:t>co-pays</a:t>
            </a:r>
            <a:r>
              <a:rPr lang="en-US" dirty="0" smtClean="0"/>
              <a:t>, etc.) for </a:t>
            </a:r>
            <a:r>
              <a:rPr lang="en-US" dirty="0" smtClean="0"/>
              <a:t>recommended </a:t>
            </a:r>
            <a:r>
              <a:rPr lang="en-US" dirty="0" smtClean="0"/>
              <a:t>preventive services</a:t>
            </a:r>
          </a:p>
        </p:txBody>
      </p:sp>
      <p:sp>
        <p:nvSpPr>
          <p:cNvPr id="4" name="Slide Number Placeholder 3"/>
          <p:cNvSpPr>
            <a:spLocks noGrp="1"/>
          </p:cNvSpPr>
          <p:nvPr>
            <p:ph type="sldNum" sz="quarter" idx="12"/>
          </p:nvPr>
        </p:nvSpPr>
        <p:spPr/>
        <p:txBody>
          <a:bodyPr/>
          <a:lstStyle/>
          <a:p>
            <a:fld id="{8FFE0451-EFDE-468C-BA51-1C04ADE1A6D4}" type="slidenum">
              <a:rPr lang="en-US" smtClean="0"/>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93860578"/>
              </p:ext>
            </p:extLst>
          </p:nvPr>
        </p:nvGraphicFramePr>
        <p:xfrm>
          <a:off x="5029200" y="2776728"/>
          <a:ext cx="2895600" cy="3090672"/>
        </p:xfrm>
        <a:graphic>
          <a:graphicData uri="http://schemas.openxmlformats.org/drawingml/2006/table">
            <a:tbl>
              <a:tblPr firstRow="1" bandRow="1">
                <a:tableStyleId>{69CF1AB2-1976-4502-BF36-3FF5EA218861}</a:tableStyleId>
              </a:tblPr>
              <a:tblGrid>
                <a:gridCol w="2895600"/>
              </a:tblGrid>
              <a:tr h="228600">
                <a:tc>
                  <a:txBody>
                    <a:bodyPr/>
                    <a:lstStyle/>
                    <a:p>
                      <a:pPr rtl="0"/>
                      <a:r>
                        <a:rPr lang="en-US" sz="1200" b="0" u="none" strike="noStrike" kern="1200" baseline="0" dirty="0" smtClean="0"/>
                        <a:t>Alcohol and Drug Screening and Counseling</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Blood Pressure Screening</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Colonoscopy</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Depression Screening</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Diabetes (type 2) Screening</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Diet Behavioral Counseling</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Immunizations</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Mammogram</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Obesity Screening</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Pap smear</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Preventive Exam</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Tobacco Cessation and Use Counseling</a:t>
                      </a:r>
                      <a:endParaRPr lang="en-US" sz="1200" b="0" i="0" u="none" strike="noStrike" kern="1200" baseline="0" dirty="0" smtClean="0">
                        <a:solidFill>
                          <a:schemeClr val="dk1"/>
                        </a:solidFill>
                        <a:latin typeface="+mn-lt"/>
                        <a:ea typeface="+mn-ea"/>
                        <a:cs typeface="+mn-cs"/>
                      </a:endParaRPr>
                    </a:p>
                  </a:txBody>
                  <a:tcPr marT="27432" marB="27432" anchor="ctr"/>
                </a:tc>
              </a:tr>
              <a:tr h="228600">
                <a:tc>
                  <a:txBody>
                    <a:bodyPr/>
                    <a:lstStyle/>
                    <a:p>
                      <a:pPr rtl="0"/>
                      <a:r>
                        <a:rPr lang="en-US" sz="1200" b="0" u="none" strike="noStrike" kern="1200" baseline="0" dirty="0" smtClean="0"/>
                        <a:t>Vision Screening</a:t>
                      </a:r>
                      <a:endParaRPr lang="en-US" sz="1200" b="0" i="0" u="none" strike="noStrike" kern="1200" baseline="0" dirty="0" smtClean="0">
                        <a:solidFill>
                          <a:schemeClr val="dk1"/>
                        </a:solidFill>
                        <a:latin typeface="+mn-lt"/>
                        <a:ea typeface="+mn-ea"/>
                        <a:cs typeface="+mn-cs"/>
                      </a:endParaRPr>
                    </a:p>
                  </a:txBody>
                  <a:tcPr marT="27432" marB="27432" anchor="ctr"/>
                </a:tc>
              </a:tr>
            </a:tbl>
          </a:graphicData>
        </a:graphic>
      </p:graphicFrame>
      <p:sp>
        <p:nvSpPr>
          <p:cNvPr id="6" name="TextBox 5"/>
          <p:cNvSpPr txBox="1"/>
          <p:nvPr/>
        </p:nvSpPr>
        <p:spPr>
          <a:xfrm>
            <a:off x="4953000" y="2090928"/>
            <a:ext cx="3886200" cy="646331"/>
          </a:xfrm>
          <a:prstGeom prst="rect">
            <a:avLst/>
          </a:prstGeom>
          <a:noFill/>
        </p:spPr>
        <p:txBody>
          <a:bodyPr wrap="square" rtlCol="0">
            <a:spAutoFit/>
          </a:bodyPr>
          <a:lstStyle/>
          <a:p>
            <a:r>
              <a:rPr lang="en-US" b="1" dirty="0" smtClean="0">
                <a:solidFill>
                  <a:schemeClr val="accent2">
                    <a:lumMod val="75000"/>
                  </a:schemeClr>
                </a:solidFill>
              </a:rPr>
              <a:t>Some Preventive Services initially covered by the PPACA</a:t>
            </a:r>
            <a:endParaRPr lang="en-US" b="1" dirty="0">
              <a:solidFill>
                <a:schemeClr val="accent2">
                  <a:lumMod val="75000"/>
                </a:schemeClr>
              </a:solidFill>
            </a:endParaRPr>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8774" t="47924" r="68302" b="47925"/>
          <a:stretch/>
        </p:blipFill>
        <p:spPr>
          <a:xfrm>
            <a:off x="4797201" y="2167127"/>
            <a:ext cx="231999" cy="246966"/>
          </a:xfrm>
          <a:prstGeom prst="rect">
            <a:avLst/>
          </a:prstGeom>
        </p:spPr>
      </p:pic>
    </p:spTree>
    <p:extLst>
      <p:ext uri="{BB962C8B-B14F-4D97-AF65-F5344CB8AC3E}">
        <p14:creationId xmlns:p14="http://schemas.microsoft.com/office/powerpoint/2010/main" val="207745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Additions </a:t>
            </a:r>
            <a:r>
              <a:rPr lang="en-US" sz="4400" dirty="0" smtClean="0"/>
              <a:t>in 2012…</a:t>
            </a:r>
            <a:endParaRPr lang="en-US" sz="4400" dirty="0"/>
          </a:p>
        </p:txBody>
      </p:sp>
      <p:sp>
        <p:nvSpPr>
          <p:cNvPr id="3" name="Content Placeholder 2"/>
          <p:cNvSpPr>
            <a:spLocks noGrp="1"/>
          </p:cNvSpPr>
          <p:nvPr>
            <p:ph idx="1"/>
          </p:nvPr>
        </p:nvSpPr>
        <p:spPr/>
        <p:txBody>
          <a:bodyPr>
            <a:normAutofit/>
          </a:bodyPr>
          <a:lstStyle/>
          <a:p>
            <a:pPr marL="0" indent="0">
              <a:buNone/>
            </a:pPr>
            <a:r>
              <a:rPr lang="en-US" sz="2600" dirty="0" err="1" smtClean="0"/>
              <a:t>Womens</a:t>
            </a:r>
            <a:r>
              <a:rPr lang="en-US" sz="2600" dirty="0" smtClean="0"/>
              <a:t>’ preventive health services added for  2012:</a:t>
            </a:r>
            <a:endParaRPr lang="en-US" sz="800" dirty="0" smtClean="0"/>
          </a:p>
        </p:txBody>
      </p:sp>
      <p:sp>
        <p:nvSpPr>
          <p:cNvPr id="4" name="Slide Number Placeholder 3"/>
          <p:cNvSpPr>
            <a:spLocks noGrp="1"/>
          </p:cNvSpPr>
          <p:nvPr>
            <p:ph type="sldNum" sz="quarter" idx="12"/>
          </p:nvPr>
        </p:nvSpPr>
        <p:spPr/>
        <p:txBody>
          <a:bodyPr/>
          <a:lstStyle/>
          <a:p>
            <a:fld id="{8FFE0451-EFDE-468C-BA51-1C04ADE1A6D4}" type="slidenum">
              <a:rPr lang="en-US" smtClean="0"/>
              <a:pPr/>
              <a:t>5</a:t>
            </a:fld>
            <a:endParaRPr lang="en-US" dirty="0"/>
          </a:p>
        </p:txBody>
      </p:sp>
      <p:sp>
        <p:nvSpPr>
          <p:cNvPr id="10" name="Rectangle 9"/>
          <p:cNvSpPr/>
          <p:nvPr/>
        </p:nvSpPr>
        <p:spPr>
          <a:xfrm>
            <a:off x="4648200" y="3276600"/>
            <a:ext cx="3200400" cy="2708434"/>
          </a:xfrm>
          <a:prstGeom prst="rect">
            <a:avLst/>
          </a:prstGeom>
          <a:solidFill>
            <a:schemeClr val="accent1">
              <a:lumMod val="20000"/>
              <a:lumOff val="80000"/>
            </a:schemeClr>
          </a:solidFill>
        </p:spPr>
        <p:txBody>
          <a:bodyPr wrap="square" lIns="182880" tIns="91440" bIns="91440">
            <a:spAutoFit/>
          </a:bodyPr>
          <a:lstStyle/>
          <a:p>
            <a:pPr>
              <a:spcBef>
                <a:spcPts val="1200"/>
              </a:spcBef>
            </a:pPr>
            <a:r>
              <a:rPr lang="en-US" b="1" dirty="0">
                <a:solidFill>
                  <a:schemeClr val="accent2">
                    <a:lumMod val="75000"/>
                  </a:schemeClr>
                </a:solidFill>
              </a:rPr>
              <a:t>CONTRACEPTIVE</a:t>
            </a:r>
            <a:br>
              <a:rPr lang="en-US" b="1" dirty="0">
                <a:solidFill>
                  <a:schemeClr val="accent2">
                    <a:lumMod val="75000"/>
                  </a:schemeClr>
                </a:solidFill>
              </a:rPr>
            </a:br>
            <a:r>
              <a:rPr lang="en-US" b="1" dirty="0" smtClean="0">
                <a:solidFill>
                  <a:schemeClr val="accent2">
                    <a:lumMod val="75000"/>
                  </a:schemeClr>
                </a:solidFill>
              </a:rPr>
              <a:t>“SAFE HARBORS”:</a:t>
            </a:r>
            <a:endParaRPr lang="en-US" b="1" dirty="0">
              <a:solidFill>
                <a:schemeClr val="accent2">
                  <a:lumMod val="75000"/>
                </a:schemeClr>
              </a:solidFill>
            </a:endParaRPr>
          </a:p>
          <a:p>
            <a:pPr>
              <a:spcBef>
                <a:spcPts val="800"/>
              </a:spcBef>
            </a:pPr>
            <a:r>
              <a:rPr lang="en-US" dirty="0">
                <a:solidFill>
                  <a:schemeClr val="tx2"/>
                </a:solidFill>
              </a:rPr>
              <a:t>Non-profits based </a:t>
            </a:r>
            <a:br>
              <a:rPr lang="en-US" dirty="0">
                <a:solidFill>
                  <a:schemeClr val="tx2"/>
                </a:solidFill>
              </a:rPr>
            </a:br>
            <a:r>
              <a:rPr lang="en-US" dirty="0">
                <a:solidFill>
                  <a:schemeClr val="tx2"/>
                </a:solidFill>
              </a:rPr>
              <a:t>on religious beliefs</a:t>
            </a:r>
          </a:p>
          <a:p>
            <a:pPr>
              <a:spcBef>
                <a:spcPts val="800"/>
              </a:spcBef>
            </a:pPr>
            <a:r>
              <a:rPr lang="en-US" dirty="0">
                <a:solidFill>
                  <a:schemeClr val="tx2"/>
                </a:solidFill>
              </a:rPr>
              <a:t>Religiously-</a:t>
            </a:r>
            <a:br>
              <a:rPr lang="en-US" dirty="0">
                <a:solidFill>
                  <a:schemeClr val="tx2"/>
                </a:solidFill>
              </a:rPr>
            </a:br>
            <a:r>
              <a:rPr lang="en-US" dirty="0">
                <a:solidFill>
                  <a:schemeClr val="tx2"/>
                </a:solidFill>
              </a:rPr>
              <a:t>affiliated groups</a:t>
            </a:r>
          </a:p>
          <a:p>
            <a:pPr>
              <a:spcBef>
                <a:spcPts val="800"/>
              </a:spcBef>
            </a:pPr>
            <a:r>
              <a:rPr lang="en-US" dirty="0">
                <a:solidFill>
                  <a:schemeClr val="tx2"/>
                </a:solidFill>
              </a:rPr>
              <a:t>Self-insured </a:t>
            </a:r>
            <a:r>
              <a:rPr lang="en-US" dirty="0" smtClean="0">
                <a:solidFill>
                  <a:schemeClr val="tx2"/>
                </a:solidFill>
              </a:rPr>
              <a:t>religious-affiliated </a:t>
            </a:r>
            <a:r>
              <a:rPr lang="en-US" dirty="0">
                <a:solidFill>
                  <a:schemeClr val="tx2"/>
                </a:solidFill>
              </a:rPr>
              <a:t>organizations</a:t>
            </a:r>
          </a:p>
        </p:txBody>
      </p:sp>
      <p:graphicFrame>
        <p:nvGraphicFramePr>
          <p:cNvPr id="11" name="Table 10"/>
          <p:cNvGraphicFramePr>
            <a:graphicFrameLocks noGrp="1"/>
          </p:cNvGraphicFramePr>
          <p:nvPr>
            <p:extLst>
              <p:ext uri="{D42A27DB-BD31-4B8C-83A1-F6EECF244321}">
                <p14:modId xmlns:p14="http://schemas.microsoft.com/office/powerpoint/2010/main" val="2702061351"/>
              </p:ext>
            </p:extLst>
          </p:nvPr>
        </p:nvGraphicFramePr>
        <p:xfrm>
          <a:off x="740089" y="3276600"/>
          <a:ext cx="3530510" cy="2712720"/>
        </p:xfrm>
        <a:graphic>
          <a:graphicData uri="http://schemas.openxmlformats.org/drawingml/2006/table">
            <a:tbl>
              <a:tblPr firstRow="1" bandRow="1">
                <a:tableStyleId>{69CF1AB2-1976-4502-BF36-3FF5EA218861}</a:tableStyleId>
              </a:tblPr>
              <a:tblGrid>
                <a:gridCol w="3530510"/>
              </a:tblGrid>
              <a:tr h="238760">
                <a:tc>
                  <a:txBody>
                    <a:bodyPr/>
                    <a:lstStyle/>
                    <a:p>
                      <a:pPr rtl="0"/>
                      <a:r>
                        <a:rPr lang="en-US" sz="1300" b="0" u="none" strike="noStrike" kern="1200" baseline="0" dirty="0" smtClean="0"/>
                        <a:t>Well-woman visits</a:t>
                      </a:r>
                      <a:endParaRPr lang="en-US" sz="1300" b="0" i="0" u="none" strike="noStrike" kern="1200" baseline="0" dirty="0" smtClean="0">
                        <a:solidFill>
                          <a:schemeClr val="dk1"/>
                        </a:solidFill>
                        <a:latin typeface="+mn-lt"/>
                        <a:ea typeface="+mn-ea"/>
                        <a:cs typeface="+mn-cs"/>
                      </a:endParaRPr>
                    </a:p>
                  </a:txBody>
                  <a:tcPr anchor="ctr"/>
                </a:tc>
              </a:tr>
              <a:tr h="152400">
                <a:tc>
                  <a:txBody>
                    <a:bodyPr/>
                    <a:lstStyle/>
                    <a:p>
                      <a:pPr rtl="0"/>
                      <a:r>
                        <a:rPr lang="en-US" sz="1300" b="0" u="none" strike="noStrike" kern="1200" baseline="0" dirty="0" smtClean="0"/>
                        <a:t>Screening for gestational diabetes</a:t>
                      </a:r>
                      <a:endParaRPr lang="en-US" sz="1300" b="0" i="0" u="none" strike="noStrike" kern="1200" baseline="0" dirty="0" smtClean="0">
                        <a:solidFill>
                          <a:schemeClr val="dk1"/>
                        </a:solidFill>
                        <a:latin typeface="+mn-lt"/>
                        <a:ea typeface="+mn-ea"/>
                        <a:cs typeface="+mn-cs"/>
                      </a:endParaRPr>
                    </a:p>
                  </a:txBody>
                  <a:tcPr anchor="ctr"/>
                </a:tc>
              </a:tr>
              <a:tr h="0">
                <a:tc>
                  <a:txBody>
                    <a:bodyPr/>
                    <a:lstStyle/>
                    <a:p>
                      <a:pPr rtl="0"/>
                      <a:r>
                        <a:rPr lang="en-US" sz="1300" b="0" u="none" strike="noStrike" kern="1200" baseline="0" dirty="0" smtClean="0"/>
                        <a:t>Human papillomavirus testing</a:t>
                      </a:r>
                      <a:endParaRPr lang="en-US" sz="1300" b="0" i="0" u="none" strike="noStrike" kern="1200" baseline="0" dirty="0" smtClean="0">
                        <a:solidFill>
                          <a:schemeClr val="dk1"/>
                        </a:solidFill>
                        <a:latin typeface="+mn-lt"/>
                        <a:ea typeface="+mn-ea"/>
                        <a:cs typeface="+mn-cs"/>
                      </a:endParaRPr>
                    </a:p>
                  </a:txBody>
                  <a:tcPr anchor="ctr"/>
                </a:tc>
              </a:tr>
              <a:tr h="0">
                <a:tc>
                  <a:txBody>
                    <a:bodyPr/>
                    <a:lstStyle/>
                    <a:p>
                      <a:pPr rtl="0"/>
                      <a:r>
                        <a:rPr lang="en-US" sz="1300" b="0" u="none" strike="noStrike" kern="1200" baseline="0" dirty="0" smtClean="0"/>
                        <a:t>Counseling for sexually transmitted infections </a:t>
                      </a:r>
                      <a:endParaRPr lang="en-US" sz="1300" b="0" i="0" u="none" strike="noStrike" kern="1200" baseline="0" dirty="0" smtClean="0">
                        <a:solidFill>
                          <a:schemeClr val="dk1"/>
                        </a:solidFill>
                        <a:latin typeface="+mn-lt"/>
                        <a:ea typeface="+mn-ea"/>
                        <a:cs typeface="+mn-cs"/>
                      </a:endParaRPr>
                    </a:p>
                  </a:txBody>
                  <a:tcPr anchor="ctr"/>
                </a:tc>
              </a:tr>
              <a:tr h="219456">
                <a:tc>
                  <a:txBody>
                    <a:bodyPr/>
                    <a:lstStyle/>
                    <a:p>
                      <a:pPr rtl="0"/>
                      <a:r>
                        <a:rPr lang="en-US" sz="1300" b="0" u="none" strike="noStrike" kern="1200" baseline="0" dirty="0" smtClean="0"/>
                        <a:t>Counseling and screening for human </a:t>
                      </a:r>
                      <a:br>
                        <a:rPr lang="en-US" sz="1300" b="0" u="none" strike="noStrike" kern="1200" baseline="0" dirty="0" smtClean="0"/>
                      </a:br>
                      <a:r>
                        <a:rPr lang="en-US" sz="1300" b="0" u="none" strike="noStrike" kern="1200" baseline="0" dirty="0" smtClean="0"/>
                        <a:t>immune-deficiency virus</a:t>
                      </a:r>
                      <a:endParaRPr lang="en-US" sz="1300" b="0" i="0" u="none" strike="noStrike" kern="1200" baseline="0" dirty="0" smtClean="0">
                        <a:solidFill>
                          <a:schemeClr val="dk1"/>
                        </a:solidFill>
                        <a:latin typeface="+mn-lt"/>
                        <a:ea typeface="+mn-ea"/>
                        <a:cs typeface="+mn-cs"/>
                      </a:endParaRPr>
                    </a:p>
                  </a:txBody>
                  <a:tcPr anchor="ctr"/>
                </a:tc>
              </a:tr>
              <a:tr h="0">
                <a:tc>
                  <a:txBody>
                    <a:bodyPr/>
                    <a:lstStyle/>
                    <a:p>
                      <a:pPr rtl="0"/>
                      <a:r>
                        <a:rPr lang="en-US" sz="1300" b="0" u="none" strike="noStrike" kern="1200" baseline="0" dirty="0" smtClean="0"/>
                        <a:t>Contraceptive methods and counseling </a:t>
                      </a:r>
                      <a:endParaRPr lang="en-US" sz="1300" b="0" i="0" u="none" strike="noStrike" kern="1200" baseline="0" dirty="0" smtClean="0">
                        <a:solidFill>
                          <a:schemeClr val="dk1"/>
                        </a:solidFill>
                        <a:latin typeface="+mn-lt"/>
                        <a:ea typeface="+mn-ea"/>
                        <a:cs typeface="+mn-cs"/>
                      </a:endParaRPr>
                    </a:p>
                  </a:txBody>
                  <a:tcPr anchor="ctr"/>
                </a:tc>
              </a:tr>
              <a:tr h="0">
                <a:tc>
                  <a:txBody>
                    <a:bodyPr/>
                    <a:lstStyle/>
                    <a:p>
                      <a:pPr rtl="0"/>
                      <a:r>
                        <a:rPr lang="en-US" sz="1300" b="0" u="none" strike="noStrike" kern="1200" baseline="0" dirty="0" smtClean="0"/>
                        <a:t>Breastfeeding support, supplies, and counseling</a:t>
                      </a:r>
                      <a:endParaRPr lang="en-US" sz="1300" b="0" i="0" u="none" strike="noStrike" kern="1200" baseline="0" dirty="0" smtClean="0">
                        <a:solidFill>
                          <a:schemeClr val="dk1"/>
                        </a:solidFill>
                        <a:latin typeface="+mn-lt"/>
                        <a:ea typeface="+mn-ea"/>
                        <a:cs typeface="+mn-cs"/>
                      </a:endParaRPr>
                    </a:p>
                  </a:txBody>
                  <a:tcPr anchor="ctr"/>
                </a:tc>
              </a:tr>
              <a:tr h="0">
                <a:tc>
                  <a:txBody>
                    <a:bodyPr/>
                    <a:lstStyle/>
                    <a:p>
                      <a:pPr rtl="0"/>
                      <a:r>
                        <a:rPr lang="en-US" sz="1300" b="0" u="none" strike="noStrike" kern="1200" baseline="0" dirty="0" smtClean="0"/>
                        <a:t>Screening and counseling for interpersonal </a:t>
                      </a:r>
                      <a:br>
                        <a:rPr lang="en-US" sz="1300" b="0" u="none" strike="noStrike" kern="1200" baseline="0" dirty="0" smtClean="0"/>
                      </a:br>
                      <a:r>
                        <a:rPr lang="en-US" sz="1300" b="0" u="none" strike="noStrike" kern="1200" baseline="0" dirty="0" smtClean="0"/>
                        <a:t>and domestic violence</a:t>
                      </a:r>
                      <a:endParaRPr lang="en-US" sz="1300" b="0" i="0" u="none" strike="noStrike" kern="1200" baseline="0" dirty="0" smtClean="0">
                        <a:solidFill>
                          <a:schemeClr val="dk1"/>
                        </a:solidFill>
                        <a:latin typeface="+mn-lt"/>
                        <a:ea typeface="+mn-ea"/>
                        <a:cs typeface="+mn-cs"/>
                      </a:endParaRPr>
                    </a:p>
                  </a:txBody>
                  <a:tcPr anchor="ctr"/>
                </a:tc>
              </a:tr>
            </a:tbl>
          </a:graphicData>
        </a:graphic>
      </p:graphicFrame>
      <p:sp>
        <p:nvSpPr>
          <p:cNvPr id="12" name="TextBox 11"/>
          <p:cNvSpPr txBox="1"/>
          <p:nvPr/>
        </p:nvSpPr>
        <p:spPr>
          <a:xfrm>
            <a:off x="663889" y="2590800"/>
            <a:ext cx="3606710" cy="646331"/>
          </a:xfrm>
          <a:prstGeom prst="rect">
            <a:avLst/>
          </a:prstGeom>
          <a:noFill/>
        </p:spPr>
        <p:txBody>
          <a:bodyPr wrap="square" rtlCol="0">
            <a:spAutoFit/>
          </a:bodyPr>
          <a:lstStyle/>
          <a:p>
            <a:r>
              <a:rPr lang="en-US" b="1" dirty="0">
                <a:solidFill>
                  <a:schemeClr val="accent2">
                    <a:lumMod val="75000"/>
                  </a:schemeClr>
                </a:solidFill>
              </a:rPr>
              <a:t>Expanded Preventive Services covered (as of 2012) </a:t>
            </a: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8774" t="47924" r="68302" b="47925"/>
          <a:stretch/>
        </p:blipFill>
        <p:spPr>
          <a:xfrm>
            <a:off x="533400" y="2663874"/>
            <a:ext cx="231999" cy="246966"/>
          </a:xfrm>
          <a:prstGeom prst="rect">
            <a:avLst/>
          </a:prstGeom>
        </p:spPr>
      </p:pic>
    </p:spTree>
    <p:extLst>
      <p:ext uri="{BB962C8B-B14F-4D97-AF65-F5344CB8AC3E}">
        <p14:creationId xmlns:p14="http://schemas.microsoft.com/office/powerpoint/2010/main" val="819231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400" dirty="0" smtClean="0"/>
              <a:t>Incentives </a:t>
            </a:r>
            <a:r>
              <a:rPr lang="en-US" sz="4400" dirty="0"/>
              <a:t>for Nondiscriminatory </a:t>
            </a:r>
            <a:r>
              <a:rPr lang="en-US" sz="4400" dirty="0" smtClean="0"/>
              <a:t/>
            </a:r>
            <a:br>
              <a:rPr lang="en-US" sz="4400" dirty="0" smtClean="0"/>
            </a:br>
            <a:r>
              <a:rPr lang="en-US" sz="4400" dirty="0" smtClean="0"/>
              <a:t>Wellness </a:t>
            </a:r>
            <a:r>
              <a:rPr lang="en-US" sz="4400" dirty="0"/>
              <a:t>Programs </a:t>
            </a:r>
            <a:r>
              <a:rPr lang="en-US" sz="4400" dirty="0" smtClean="0"/>
              <a:t> 	</a:t>
            </a:r>
            <a:endParaRPr lang="en-US" sz="4400"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b="1" dirty="0" smtClean="0"/>
              <a:t>Intent </a:t>
            </a:r>
            <a:r>
              <a:rPr lang="en-US" b="1" dirty="0"/>
              <a:t>of </a:t>
            </a:r>
            <a:r>
              <a:rPr lang="en-US" b="1" dirty="0" smtClean="0"/>
              <a:t>the </a:t>
            </a:r>
            <a:r>
              <a:rPr lang="en-US" b="1" dirty="0"/>
              <a:t>Final Rule </a:t>
            </a:r>
          </a:p>
          <a:p>
            <a:pPr marL="347472" lvl="1" indent="-347472">
              <a:buFont typeface="Arial" pitchFamily="34" charset="0"/>
              <a:buChar char="•"/>
            </a:pPr>
            <a:r>
              <a:rPr lang="en-US" sz="2600" dirty="0" smtClean="0"/>
              <a:t>For any type </a:t>
            </a:r>
            <a:r>
              <a:rPr lang="en-US" sz="2600" dirty="0"/>
              <a:t>of wellness </a:t>
            </a:r>
            <a:r>
              <a:rPr lang="en-US" sz="2600" dirty="0" smtClean="0"/>
              <a:t>program offered, </a:t>
            </a:r>
            <a:r>
              <a:rPr lang="en-US" sz="2600" dirty="0"/>
              <a:t>every </a:t>
            </a:r>
            <a:r>
              <a:rPr lang="en-US" sz="2600" dirty="0" smtClean="0"/>
              <a:t>participant </a:t>
            </a:r>
            <a:r>
              <a:rPr lang="en-US" sz="2600" dirty="0"/>
              <a:t>should be able to receive </a:t>
            </a:r>
            <a:r>
              <a:rPr lang="en-US" sz="2600" dirty="0" smtClean="0"/>
              <a:t>full </a:t>
            </a:r>
            <a:r>
              <a:rPr lang="en-US" sz="2600" dirty="0"/>
              <a:t>amount of any reward or incentive, regardless of </a:t>
            </a:r>
            <a:r>
              <a:rPr lang="en-US" sz="2600" dirty="0" smtClean="0"/>
              <a:t>health factor</a:t>
            </a:r>
          </a:p>
          <a:p>
            <a:r>
              <a:rPr lang="en-US" sz="2600" dirty="0" smtClean="0"/>
              <a:t>The </a:t>
            </a:r>
            <a:r>
              <a:rPr lang="en-US" sz="2600" dirty="0" smtClean="0"/>
              <a:t>rule does not </a:t>
            </a:r>
            <a:r>
              <a:rPr lang="en-US" sz="2600" b="1" i="1" dirty="0" smtClean="0"/>
              <a:t>require</a:t>
            </a:r>
            <a:r>
              <a:rPr lang="en-US" sz="2600" dirty="0" smtClean="0"/>
              <a:t> companies to offer wellness programs, but governs how the programs work for companies that offer health insurance and wellness incentives.</a:t>
            </a:r>
          </a:p>
        </p:txBody>
      </p:sp>
      <p:sp>
        <p:nvSpPr>
          <p:cNvPr id="4" name="Slide Number Placeholder 3"/>
          <p:cNvSpPr>
            <a:spLocks noGrp="1"/>
          </p:cNvSpPr>
          <p:nvPr>
            <p:ph type="sldNum" sz="quarter" idx="12"/>
          </p:nvPr>
        </p:nvSpPr>
        <p:spPr/>
        <p:txBody>
          <a:bodyPr/>
          <a:lstStyle/>
          <a:p>
            <a:fld id="{8FFE0451-EFDE-468C-BA51-1C04ADE1A6D4}" type="slidenum">
              <a:rPr lang="en-US" smtClean="0"/>
              <a:pPr/>
              <a:t>6</a:t>
            </a:fld>
            <a:endParaRPr lang="en-US" dirty="0"/>
          </a:p>
        </p:txBody>
      </p:sp>
    </p:spTree>
    <p:extLst>
      <p:ext uri="{BB962C8B-B14F-4D97-AF65-F5344CB8AC3E}">
        <p14:creationId xmlns:p14="http://schemas.microsoft.com/office/powerpoint/2010/main" val="326888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in Incentive Amounts</a:t>
            </a:r>
            <a:endParaRPr lang="en-US" dirty="0"/>
          </a:p>
        </p:txBody>
      </p:sp>
      <p:sp>
        <p:nvSpPr>
          <p:cNvPr id="3" name="Content Placeholder 2"/>
          <p:cNvSpPr>
            <a:spLocks noGrp="1"/>
          </p:cNvSpPr>
          <p:nvPr>
            <p:ph idx="1"/>
          </p:nvPr>
        </p:nvSpPr>
        <p:spPr/>
        <p:txBody>
          <a:bodyPr>
            <a:normAutofit/>
          </a:bodyPr>
          <a:lstStyle/>
          <a:p>
            <a:r>
              <a:rPr lang="en-US" dirty="0" smtClean="0"/>
              <a:t>Amount of reward can increase to 30% of annual premium amount for employee-only coverage</a:t>
            </a:r>
          </a:p>
          <a:p>
            <a:pPr lvl="1"/>
            <a:r>
              <a:rPr lang="en-US" sz="2300" dirty="0"/>
              <a:t>This is an increase from 20% prior to 1/1/2014</a:t>
            </a:r>
          </a:p>
          <a:p>
            <a:pPr lvl="1"/>
            <a:r>
              <a:rPr lang="en-US" sz="2300" dirty="0"/>
              <a:t>The 30% amount </a:t>
            </a:r>
            <a:r>
              <a:rPr lang="en-US" sz="2300" dirty="0" smtClean="0"/>
              <a:t>is </a:t>
            </a:r>
            <a:r>
              <a:rPr lang="en-US" sz="2300" dirty="0"/>
              <a:t>based upon the </a:t>
            </a:r>
            <a:r>
              <a:rPr lang="en-US" sz="2300" u="sng" dirty="0"/>
              <a:t>total</a:t>
            </a:r>
            <a:r>
              <a:rPr lang="en-US" sz="2300" dirty="0"/>
              <a:t> premium amount </a:t>
            </a:r>
            <a:r>
              <a:rPr lang="en-US" sz="2300" dirty="0" smtClean="0"/>
              <a:t>(employee and employer share </a:t>
            </a:r>
            <a:r>
              <a:rPr lang="en-US" sz="2300" dirty="0"/>
              <a:t>of the premium amount</a:t>
            </a:r>
            <a:r>
              <a:rPr lang="en-US" sz="2300" dirty="0" smtClean="0"/>
              <a:t>)</a:t>
            </a:r>
          </a:p>
          <a:p>
            <a:pPr marL="457200" lvl="1" indent="0">
              <a:buNone/>
            </a:pPr>
            <a:endParaRPr lang="en-US" sz="900" dirty="0"/>
          </a:p>
          <a:p>
            <a:r>
              <a:rPr lang="en-US" dirty="0" smtClean="0"/>
              <a:t>Reward can be increased up to 50% of annual premium amount if tobacco prevention or reduction is part of wellness program</a:t>
            </a:r>
          </a:p>
        </p:txBody>
      </p:sp>
      <p:sp>
        <p:nvSpPr>
          <p:cNvPr id="4" name="Slide Number Placeholder 3"/>
          <p:cNvSpPr>
            <a:spLocks noGrp="1"/>
          </p:cNvSpPr>
          <p:nvPr>
            <p:ph type="sldNum" sz="quarter" idx="12"/>
          </p:nvPr>
        </p:nvSpPr>
        <p:spPr/>
        <p:txBody>
          <a:bodyPr/>
          <a:lstStyle/>
          <a:p>
            <a:fld id="{8FFE0451-EFDE-468C-BA51-1C04ADE1A6D4}" type="slidenum">
              <a:rPr lang="en-US" smtClean="0"/>
              <a:pPr/>
              <a:t>7</a:t>
            </a:fld>
            <a:endParaRPr lang="en-US" dirty="0"/>
          </a:p>
        </p:txBody>
      </p:sp>
    </p:spTree>
    <p:extLst>
      <p:ext uri="{BB962C8B-B14F-4D97-AF65-F5344CB8AC3E}">
        <p14:creationId xmlns:p14="http://schemas.microsoft.com/office/powerpoint/2010/main" val="3350857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Categories of Programs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600" b="1" dirty="0" smtClean="0">
                <a:solidFill>
                  <a:schemeClr val="accent1"/>
                </a:solidFill>
              </a:rPr>
              <a:t>Participatory programs:</a:t>
            </a:r>
          </a:p>
          <a:p>
            <a:pPr marL="0" indent="0">
              <a:buNone/>
            </a:pPr>
            <a:r>
              <a:rPr lang="en-US" dirty="0" smtClean="0"/>
              <a:t>No </a:t>
            </a:r>
            <a:r>
              <a:rPr lang="en-US" dirty="0"/>
              <a:t>reward is </a:t>
            </a:r>
            <a:r>
              <a:rPr lang="en-US" dirty="0" smtClean="0"/>
              <a:t>offered, </a:t>
            </a:r>
            <a:r>
              <a:rPr lang="en-US" dirty="0"/>
              <a:t>or </a:t>
            </a:r>
            <a:r>
              <a:rPr lang="en-US" dirty="0" smtClean="0"/>
              <a:t>there is no </a:t>
            </a:r>
            <a:r>
              <a:rPr lang="en-US" dirty="0"/>
              <a:t>condition for obtaining a reward </a:t>
            </a:r>
            <a:r>
              <a:rPr lang="en-US" dirty="0" smtClean="0"/>
              <a:t>based </a:t>
            </a:r>
            <a:r>
              <a:rPr lang="en-US" dirty="0"/>
              <a:t>on </a:t>
            </a:r>
            <a:r>
              <a:rPr lang="en-US" dirty="0" smtClean="0"/>
              <a:t>a person satisfying </a:t>
            </a:r>
            <a:r>
              <a:rPr lang="en-US" dirty="0"/>
              <a:t>a </a:t>
            </a:r>
            <a:r>
              <a:rPr lang="en-US" dirty="0" smtClean="0"/>
              <a:t>health-related standard </a:t>
            </a:r>
          </a:p>
          <a:p>
            <a:endParaRPr lang="en-US" dirty="0"/>
          </a:p>
          <a:p>
            <a:pPr marL="0" indent="0">
              <a:buNone/>
            </a:pPr>
            <a:r>
              <a:rPr lang="en-US" b="1" i="1" dirty="0"/>
              <a:t>Examples: </a:t>
            </a:r>
            <a:endParaRPr lang="en-US" b="1" i="1" dirty="0" smtClean="0"/>
          </a:p>
          <a:p>
            <a:r>
              <a:rPr lang="en-US" dirty="0" smtClean="0"/>
              <a:t>A </a:t>
            </a:r>
            <a:r>
              <a:rPr lang="en-US" dirty="0"/>
              <a:t>program that reimburses employees for all or part of the cost </a:t>
            </a:r>
            <a:r>
              <a:rPr lang="en-US" dirty="0" smtClean="0"/>
              <a:t>of a fitness center membership, or</a:t>
            </a:r>
          </a:p>
          <a:p>
            <a:r>
              <a:rPr lang="en-US" dirty="0" smtClean="0"/>
              <a:t>A diagnostic </a:t>
            </a:r>
            <a:r>
              <a:rPr lang="en-US" dirty="0"/>
              <a:t>testing program that provides a reward for </a:t>
            </a:r>
            <a:r>
              <a:rPr lang="en-US" dirty="0" smtClean="0"/>
              <a:t>participation, but no part of the reward is based on outcomes</a:t>
            </a:r>
            <a:endParaRPr lang="en-US" dirty="0"/>
          </a:p>
          <a:p>
            <a:endParaRPr lang="en-US" dirty="0"/>
          </a:p>
          <a:p>
            <a:pPr marL="0" indent="0">
              <a:buNone/>
            </a:pPr>
            <a:r>
              <a:rPr lang="en-US" b="1" i="1" dirty="0"/>
              <a:t>Requirements: </a:t>
            </a:r>
            <a:endParaRPr lang="en-US" b="1" i="1" dirty="0" smtClean="0"/>
          </a:p>
          <a:p>
            <a:pPr marL="0" indent="0">
              <a:buNone/>
            </a:pPr>
            <a:r>
              <a:rPr lang="en-US" dirty="0" smtClean="0"/>
              <a:t>Must </a:t>
            </a:r>
            <a:r>
              <a:rPr lang="en-US" dirty="0"/>
              <a:t>be made available to </a:t>
            </a:r>
            <a:r>
              <a:rPr lang="en-US" dirty="0" smtClean="0"/>
              <a:t>all individuals, </a:t>
            </a:r>
            <a:r>
              <a:rPr lang="en-US" dirty="0"/>
              <a:t>regardless of health </a:t>
            </a:r>
            <a:r>
              <a:rPr lang="en-US" dirty="0" smtClean="0"/>
              <a:t>status</a:t>
            </a:r>
            <a:endParaRPr lang="en-US" dirty="0"/>
          </a:p>
        </p:txBody>
      </p:sp>
      <p:sp>
        <p:nvSpPr>
          <p:cNvPr id="4" name="Slide Number Placeholder 3"/>
          <p:cNvSpPr>
            <a:spLocks noGrp="1"/>
          </p:cNvSpPr>
          <p:nvPr>
            <p:ph type="sldNum" sz="quarter" idx="12"/>
          </p:nvPr>
        </p:nvSpPr>
        <p:spPr/>
        <p:txBody>
          <a:bodyPr/>
          <a:lstStyle/>
          <a:p>
            <a:fld id="{8FFE0451-EFDE-468C-BA51-1C04ADE1A6D4}" type="slidenum">
              <a:rPr lang="en-US" smtClean="0"/>
              <a:pPr/>
              <a:t>8</a:t>
            </a:fld>
            <a:endParaRPr lang="en-US" dirty="0"/>
          </a:p>
        </p:txBody>
      </p:sp>
    </p:spTree>
    <p:extLst>
      <p:ext uri="{BB962C8B-B14F-4D97-AF65-F5344CB8AC3E}">
        <p14:creationId xmlns:p14="http://schemas.microsoft.com/office/powerpoint/2010/main" val="1643291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Two Categories of Programs</a:t>
            </a:r>
          </a:p>
        </p:txBody>
      </p:sp>
      <p:sp>
        <p:nvSpPr>
          <p:cNvPr id="3" name="Content Placeholder 2"/>
          <p:cNvSpPr>
            <a:spLocks noGrp="1"/>
          </p:cNvSpPr>
          <p:nvPr>
            <p:ph idx="1"/>
          </p:nvPr>
        </p:nvSpPr>
        <p:spPr/>
        <p:txBody>
          <a:bodyPr>
            <a:normAutofit fontScale="62500" lnSpcReduction="20000"/>
          </a:bodyPr>
          <a:lstStyle/>
          <a:p>
            <a:pPr marL="0" indent="0">
              <a:buNone/>
            </a:pPr>
            <a:r>
              <a:rPr lang="en-US" sz="4000" b="1" dirty="0" smtClean="0">
                <a:solidFill>
                  <a:schemeClr val="accent1"/>
                </a:solidFill>
              </a:rPr>
              <a:t>Health-Contingent Programs: </a:t>
            </a:r>
          </a:p>
          <a:p>
            <a:pPr marL="0" indent="0">
              <a:buNone/>
            </a:pPr>
            <a:r>
              <a:rPr lang="en-US" dirty="0" smtClean="0"/>
              <a:t>Requires </a:t>
            </a:r>
            <a:r>
              <a:rPr lang="en-US" dirty="0"/>
              <a:t>an individual to satisfy a standard related to a health factor to obtain a </a:t>
            </a:r>
            <a:r>
              <a:rPr lang="en-US" dirty="0" smtClean="0"/>
              <a:t>reward </a:t>
            </a:r>
          </a:p>
          <a:p>
            <a:pPr marL="0" indent="0">
              <a:buNone/>
            </a:pPr>
            <a:endParaRPr lang="en-US" dirty="0"/>
          </a:p>
          <a:p>
            <a:pPr marL="0" indent="0">
              <a:buNone/>
            </a:pPr>
            <a:r>
              <a:rPr lang="en-US" dirty="0" smtClean="0"/>
              <a:t>A </a:t>
            </a:r>
            <a:r>
              <a:rPr lang="en-US" dirty="0"/>
              <a:t>health-contingent wellness program may </a:t>
            </a:r>
            <a:r>
              <a:rPr lang="en-US" dirty="0" smtClean="0"/>
              <a:t>be:</a:t>
            </a:r>
          </a:p>
          <a:p>
            <a:pPr marL="0" indent="0">
              <a:buNone/>
            </a:pPr>
            <a:r>
              <a:rPr lang="en-US" dirty="0" smtClean="0"/>
              <a:t>(1) an activity-only </a:t>
            </a:r>
            <a:r>
              <a:rPr lang="en-US" dirty="0"/>
              <a:t>wellness </a:t>
            </a:r>
            <a:r>
              <a:rPr lang="en-US" dirty="0" smtClean="0"/>
              <a:t>program, </a:t>
            </a:r>
            <a:r>
              <a:rPr lang="en-US" dirty="0"/>
              <a:t>or </a:t>
            </a:r>
            <a:endParaRPr lang="en-US" dirty="0" smtClean="0"/>
          </a:p>
          <a:p>
            <a:pPr marL="0" indent="0">
              <a:buNone/>
            </a:pPr>
            <a:r>
              <a:rPr lang="en-US" dirty="0" smtClean="0"/>
              <a:t>(2) an </a:t>
            </a:r>
            <a:r>
              <a:rPr lang="en-US" dirty="0"/>
              <a:t>outcome-based wellness </a:t>
            </a:r>
            <a:r>
              <a:rPr lang="en-US" dirty="0" smtClean="0"/>
              <a:t>program</a:t>
            </a:r>
            <a:endParaRPr lang="en-US" dirty="0"/>
          </a:p>
          <a:p>
            <a:pPr marL="0" indent="0">
              <a:buNone/>
            </a:pPr>
            <a:endParaRPr lang="en-US" dirty="0" smtClean="0"/>
          </a:p>
          <a:p>
            <a:pPr marL="457200" lvl="1" indent="0">
              <a:buNone/>
            </a:pPr>
            <a:r>
              <a:rPr lang="en-US" b="1" i="1" dirty="0"/>
              <a:t>Activity-Only Wellness Programs: </a:t>
            </a:r>
            <a:r>
              <a:rPr lang="en-US" dirty="0" smtClean="0"/>
              <a:t>Requires </a:t>
            </a:r>
            <a:r>
              <a:rPr lang="en-US" dirty="0"/>
              <a:t>an individual to perform or complete an activity related to a health factor in order to obtain a </a:t>
            </a:r>
            <a:r>
              <a:rPr lang="en-US" dirty="0" smtClean="0"/>
              <a:t>reward, </a:t>
            </a:r>
            <a:r>
              <a:rPr lang="en-US" dirty="0"/>
              <a:t>but does not require the individual to attain or maintain a specific health </a:t>
            </a:r>
            <a:r>
              <a:rPr lang="en-US" dirty="0" smtClean="0"/>
              <a:t>outcome</a:t>
            </a:r>
            <a:endParaRPr lang="en-US" dirty="0"/>
          </a:p>
          <a:p>
            <a:pPr marL="0" indent="0">
              <a:buNone/>
            </a:pPr>
            <a:endParaRPr lang="en-US" sz="3200" dirty="0"/>
          </a:p>
          <a:p>
            <a:pPr marL="457200" lvl="1" indent="0">
              <a:buNone/>
            </a:pPr>
            <a:r>
              <a:rPr lang="en-US" b="1" i="1" dirty="0"/>
              <a:t>Outcome-Based Wellness Programs: </a:t>
            </a:r>
            <a:r>
              <a:rPr lang="en-US" dirty="0" smtClean="0"/>
              <a:t>Requires </a:t>
            </a:r>
            <a:r>
              <a:rPr lang="en-US" dirty="0"/>
              <a:t>an individual to attain or maintain a specific health outcome (such as not smoking or attaining certain results on biometric screenings) in order to obtain a </a:t>
            </a:r>
            <a:r>
              <a:rPr lang="en-US" dirty="0" smtClean="0"/>
              <a:t>reward</a:t>
            </a:r>
            <a:endParaRPr lang="en-US" dirty="0"/>
          </a:p>
          <a:p>
            <a:pPr marL="457200" lvl="1" indent="0">
              <a:buNone/>
            </a:pPr>
            <a:endParaRPr lang="en-US" dirty="0" smtClean="0"/>
          </a:p>
          <a:p>
            <a:endParaRPr lang="en-US" sz="3200" dirty="0"/>
          </a:p>
          <a:p>
            <a:pPr lvl="2"/>
            <a:endParaRPr lang="en-US" dirty="0"/>
          </a:p>
          <a:p>
            <a:pPr lvl="1"/>
            <a:endParaRPr lang="en-US" dirty="0"/>
          </a:p>
          <a:p>
            <a:pPr lvl="1"/>
            <a:endParaRPr lang="en-US" dirty="0" smtClean="0"/>
          </a:p>
          <a:p>
            <a:endParaRPr lang="en-US" sz="3200" dirty="0"/>
          </a:p>
          <a:p>
            <a:pPr lvl="1"/>
            <a:endParaRPr lang="en-US" dirty="0"/>
          </a:p>
        </p:txBody>
      </p:sp>
      <p:sp>
        <p:nvSpPr>
          <p:cNvPr id="4" name="Slide Number Placeholder 3"/>
          <p:cNvSpPr>
            <a:spLocks noGrp="1"/>
          </p:cNvSpPr>
          <p:nvPr>
            <p:ph type="sldNum" sz="quarter" idx="12"/>
          </p:nvPr>
        </p:nvSpPr>
        <p:spPr/>
        <p:txBody>
          <a:bodyPr/>
          <a:lstStyle/>
          <a:p>
            <a:fld id="{8FFE0451-EFDE-468C-BA51-1C04ADE1A6D4}" type="slidenum">
              <a:rPr lang="en-US" smtClean="0"/>
              <a:pPr/>
              <a:t>9</a:t>
            </a:fld>
            <a:endParaRPr lang="en-US" dirty="0"/>
          </a:p>
        </p:txBody>
      </p:sp>
    </p:spTree>
    <p:extLst>
      <p:ext uri="{BB962C8B-B14F-4D97-AF65-F5344CB8AC3E}">
        <p14:creationId xmlns:p14="http://schemas.microsoft.com/office/powerpoint/2010/main" val="151295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1160</Words>
  <Application>Microsoft Office PowerPoint</Application>
  <PresentationFormat>On-screen Show (4:3)</PresentationFormat>
  <Paragraphs>142</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Preventive Care, Wellness and the Health Care Law</vt:lpstr>
      <vt:lpstr>The Law of the Land</vt:lpstr>
      <vt:lpstr>A New Big 10</vt:lpstr>
      <vt:lpstr>Preventive Care at NO Cost</vt:lpstr>
      <vt:lpstr>Additions in 2012…</vt:lpstr>
      <vt:lpstr> Incentives for Nondiscriminatory  Wellness Programs   </vt:lpstr>
      <vt:lpstr>Increase in Incentive Amounts</vt:lpstr>
      <vt:lpstr>Two Categories of Programs</vt:lpstr>
      <vt:lpstr>Two Categories of Programs</vt:lpstr>
      <vt:lpstr>Health-Contingent Program Requirements </vt:lpstr>
      <vt:lpstr>Reasonable Alternative Standards</vt:lpstr>
      <vt:lpstr>Reasonable Alternative Standards</vt:lpstr>
      <vt:lpstr>Bottom Line on Preventive and Wellness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Jeannie Mutum</dc:creator>
  <cp:lastModifiedBy>Danielle.Hrabik</cp:lastModifiedBy>
  <cp:revision>17</cp:revision>
  <dcterms:created xsi:type="dcterms:W3CDTF">2013-09-06T20:14:10Z</dcterms:created>
  <dcterms:modified xsi:type="dcterms:W3CDTF">2013-09-17T16:12:02Z</dcterms:modified>
</cp:coreProperties>
</file>