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4" r:id="rId2"/>
    <p:sldId id="285" r:id="rId3"/>
    <p:sldId id="265" r:id="rId4"/>
    <p:sldId id="282" r:id="rId5"/>
    <p:sldId id="283" r:id="rId6"/>
    <p:sldId id="284" r:id="rId7"/>
    <p:sldId id="281" r:id="rId8"/>
    <p:sldId id="272" r:id="rId9"/>
    <p:sldId id="271" r:id="rId10"/>
    <p:sldId id="266" r:id="rId11"/>
    <p:sldId id="267" r:id="rId12"/>
    <p:sldId id="273" r:id="rId13"/>
    <p:sldId id="274" r:id="rId14"/>
    <p:sldId id="275" r:id="rId15"/>
    <p:sldId id="276" r:id="rId16"/>
    <p:sldId id="277" r:id="rId17"/>
    <p:sldId id="268" r:id="rId18"/>
    <p:sldId id="269" r:id="rId19"/>
    <p:sldId id="270" r:id="rId20"/>
    <p:sldId id="278" r:id="rId21"/>
    <p:sldId id="279" r:id="rId22"/>
    <p:sldId id="280" r:id="rId23"/>
    <p:sldId id="286"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orbe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orbe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orbe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orbe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orbel" pitchFamily="34" charset="0"/>
        <a:ea typeface="ＭＳ Ｐゴシック" pitchFamily="34" charset="-128"/>
        <a:cs typeface="+mn-cs"/>
      </a:defRPr>
    </a:lvl5pPr>
    <a:lvl6pPr marL="2286000" algn="l" defTabSz="914400" rtl="0" eaLnBrk="1" latinLnBrk="0" hangingPunct="1">
      <a:defRPr kern="1200">
        <a:solidFill>
          <a:schemeClr val="tx1"/>
        </a:solidFill>
        <a:latin typeface="Corbel" pitchFamily="34" charset="0"/>
        <a:ea typeface="ＭＳ Ｐゴシック" pitchFamily="34" charset="-128"/>
        <a:cs typeface="+mn-cs"/>
      </a:defRPr>
    </a:lvl6pPr>
    <a:lvl7pPr marL="2743200" algn="l" defTabSz="914400" rtl="0" eaLnBrk="1" latinLnBrk="0" hangingPunct="1">
      <a:defRPr kern="1200">
        <a:solidFill>
          <a:schemeClr val="tx1"/>
        </a:solidFill>
        <a:latin typeface="Corbel" pitchFamily="34" charset="0"/>
        <a:ea typeface="ＭＳ Ｐゴシック" pitchFamily="34" charset="-128"/>
        <a:cs typeface="+mn-cs"/>
      </a:defRPr>
    </a:lvl7pPr>
    <a:lvl8pPr marL="3200400" algn="l" defTabSz="914400" rtl="0" eaLnBrk="1" latinLnBrk="0" hangingPunct="1">
      <a:defRPr kern="1200">
        <a:solidFill>
          <a:schemeClr val="tx1"/>
        </a:solidFill>
        <a:latin typeface="Corbel" pitchFamily="34" charset="0"/>
        <a:ea typeface="ＭＳ Ｐゴシック" pitchFamily="34" charset="-128"/>
        <a:cs typeface="+mn-cs"/>
      </a:defRPr>
    </a:lvl8pPr>
    <a:lvl9pPr marL="3657600" algn="l" defTabSz="914400" rtl="0" eaLnBrk="1" latinLnBrk="0" hangingPunct="1">
      <a:defRPr kern="1200">
        <a:solidFill>
          <a:schemeClr val="tx1"/>
        </a:solidFill>
        <a:latin typeface="Corbe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294"/>
    <a:srgbClr val="004175"/>
    <a:srgbClr val="003566"/>
    <a:srgbClr val="00478A"/>
    <a:srgbClr val="0072BC"/>
    <a:srgbClr val="0D3B5D"/>
    <a:srgbClr val="1E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54" autoAdjust="0"/>
  </p:normalViewPr>
  <p:slideViewPr>
    <p:cSldViewPr snapToGrid="0" snapToObjects="1">
      <p:cViewPr>
        <p:scale>
          <a:sx n="90" d="100"/>
          <a:sy n="9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4444C-F161-4856-9417-E2B4FEA86733}"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en-US"/>
        </a:p>
      </dgm:t>
    </dgm:pt>
    <dgm:pt modelId="{B5EC4B40-C909-4843-A23E-A012E95F00CA}">
      <dgm:prSet phldrT="[Text]" custT="1"/>
      <dgm:spPr/>
      <dgm:t>
        <a:bodyPr/>
        <a:lstStyle/>
        <a:p>
          <a:pPr>
            <a:spcAft>
              <a:spcPts val="0"/>
            </a:spcAft>
          </a:pPr>
          <a:r>
            <a:rPr lang="en-US" sz="2600" dirty="0" smtClean="0">
              <a:solidFill>
                <a:schemeClr val="bg2"/>
              </a:solidFill>
            </a:rPr>
            <a:t>Commercial</a:t>
          </a:r>
        </a:p>
        <a:p>
          <a:pPr>
            <a:spcAft>
              <a:spcPct val="35000"/>
            </a:spcAft>
          </a:pPr>
          <a:r>
            <a:rPr lang="en-US" sz="2600" dirty="0" smtClean="0">
              <a:solidFill>
                <a:schemeClr val="bg2"/>
              </a:solidFill>
            </a:rPr>
            <a:t>45%</a:t>
          </a:r>
        </a:p>
      </dgm:t>
    </dgm:pt>
    <dgm:pt modelId="{861872CB-D079-44B7-9A2D-2E4C8F6D253B}" type="parTrans" cxnId="{F360433B-1363-4C99-9CD9-34BE57154C2C}">
      <dgm:prSet/>
      <dgm:spPr/>
      <dgm:t>
        <a:bodyPr/>
        <a:lstStyle/>
        <a:p>
          <a:endParaRPr lang="en-US"/>
        </a:p>
      </dgm:t>
    </dgm:pt>
    <dgm:pt modelId="{94E67F01-4D17-4334-A404-DBE88BE4F113}" type="sibTrans" cxnId="{F360433B-1363-4C99-9CD9-34BE57154C2C}">
      <dgm:prSet/>
      <dgm:spPr/>
      <dgm:t>
        <a:bodyPr/>
        <a:lstStyle/>
        <a:p>
          <a:endParaRPr lang="en-US"/>
        </a:p>
      </dgm:t>
    </dgm:pt>
    <dgm:pt modelId="{56918C00-3139-4C67-9B8F-B95535F87A34}">
      <dgm:prSet phldrT="[Text]" custT="1"/>
      <dgm:spPr>
        <a:solidFill>
          <a:srgbClr val="7030A0"/>
        </a:solidFill>
      </dgm:spPr>
      <dgm:t>
        <a:bodyPr/>
        <a:lstStyle/>
        <a:p>
          <a:pPr>
            <a:spcAft>
              <a:spcPts val="0"/>
            </a:spcAft>
          </a:pPr>
          <a:r>
            <a:rPr lang="en-US" sz="2600" dirty="0" smtClean="0">
              <a:solidFill>
                <a:schemeClr val="bg2"/>
              </a:solidFill>
            </a:rPr>
            <a:t>Medicaid</a:t>
          </a:r>
        </a:p>
        <a:p>
          <a:pPr>
            <a:spcAft>
              <a:spcPct val="35000"/>
            </a:spcAft>
          </a:pPr>
          <a:r>
            <a:rPr lang="en-US" sz="2600" dirty="0" smtClean="0">
              <a:solidFill>
                <a:schemeClr val="bg2"/>
              </a:solidFill>
            </a:rPr>
            <a:t>18%</a:t>
          </a:r>
          <a:endParaRPr lang="en-US" sz="2600" dirty="0">
            <a:solidFill>
              <a:schemeClr val="bg2"/>
            </a:solidFill>
          </a:endParaRPr>
        </a:p>
      </dgm:t>
    </dgm:pt>
    <dgm:pt modelId="{49374AAC-0DAF-4AC4-B1F8-C7E4601DD30C}" type="parTrans" cxnId="{49E97FC8-A680-4348-BD78-CD9C7F8AD4A1}">
      <dgm:prSet/>
      <dgm:spPr/>
      <dgm:t>
        <a:bodyPr/>
        <a:lstStyle/>
        <a:p>
          <a:endParaRPr lang="en-US"/>
        </a:p>
      </dgm:t>
    </dgm:pt>
    <dgm:pt modelId="{16E1494B-4945-45AE-B60A-C023417F9E6E}" type="sibTrans" cxnId="{49E97FC8-A680-4348-BD78-CD9C7F8AD4A1}">
      <dgm:prSet/>
      <dgm:spPr/>
      <dgm:t>
        <a:bodyPr/>
        <a:lstStyle/>
        <a:p>
          <a:endParaRPr lang="en-US"/>
        </a:p>
      </dgm:t>
    </dgm:pt>
    <dgm:pt modelId="{EC891C33-2996-4BEF-8219-C504304F0C9B}">
      <dgm:prSet phldrT="[Text]" custT="1"/>
      <dgm:spPr>
        <a:solidFill>
          <a:srgbClr val="FF9900"/>
        </a:solidFill>
      </dgm:spPr>
      <dgm:t>
        <a:bodyPr/>
        <a:lstStyle/>
        <a:p>
          <a:pPr>
            <a:spcAft>
              <a:spcPts val="0"/>
            </a:spcAft>
          </a:pPr>
          <a:r>
            <a:rPr lang="en-US" sz="2600" dirty="0" smtClean="0">
              <a:solidFill>
                <a:schemeClr val="bg2"/>
              </a:solidFill>
            </a:rPr>
            <a:t>Uninsured </a:t>
          </a:r>
        </a:p>
        <a:p>
          <a:pPr>
            <a:spcAft>
              <a:spcPct val="35000"/>
            </a:spcAft>
          </a:pPr>
          <a:r>
            <a:rPr lang="en-US" sz="2600" dirty="0" smtClean="0">
              <a:solidFill>
                <a:schemeClr val="bg2"/>
              </a:solidFill>
            </a:rPr>
            <a:t>12%</a:t>
          </a:r>
          <a:endParaRPr lang="en-US" sz="2600" dirty="0">
            <a:solidFill>
              <a:schemeClr val="bg2"/>
            </a:solidFill>
          </a:endParaRPr>
        </a:p>
      </dgm:t>
    </dgm:pt>
    <dgm:pt modelId="{F4160579-9927-44CB-A057-5146FA67B461}" type="parTrans" cxnId="{00DBF15F-C356-41AE-8D0D-2A1476DB4630}">
      <dgm:prSet/>
      <dgm:spPr/>
      <dgm:t>
        <a:bodyPr/>
        <a:lstStyle/>
        <a:p>
          <a:endParaRPr lang="en-US"/>
        </a:p>
      </dgm:t>
    </dgm:pt>
    <dgm:pt modelId="{A40DAE9C-455F-48EE-86EC-E2BCA3593623}" type="sibTrans" cxnId="{00DBF15F-C356-41AE-8D0D-2A1476DB4630}">
      <dgm:prSet/>
      <dgm:spPr/>
      <dgm:t>
        <a:bodyPr/>
        <a:lstStyle/>
        <a:p>
          <a:endParaRPr lang="en-US"/>
        </a:p>
      </dgm:t>
    </dgm:pt>
    <dgm:pt modelId="{F35D936D-BD26-4184-9FAC-B90A08F407D9}">
      <dgm:prSet phldrT="[Text]" custT="1"/>
      <dgm:spPr>
        <a:solidFill>
          <a:schemeClr val="accent3"/>
        </a:solidFill>
      </dgm:spPr>
      <dgm:t>
        <a:bodyPr/>
        <a:lstStyle/>
        <a:p>
          <a:pPr>
            <a:spcAft>
              <a:spcPts val="0"/>
            </a:spcAft>
          </a:pPr>
          <a:r>
            <a:rPr lang="en-US" sz="2600" dirty="0" smtClean="0">
              <a:solidFill>
                <a:schemeClr val="bg2"/>
              </a:solidFill>
            </a:rPr>
            <a:t>Medicare</a:t>
          </a:r>
        </a:p>
        <a:p>
          <a:pPr>
            <a:spcAft>
              <a:spcPct val="35000"/>
            </a:spcAft>
          </a:pPr>
          <a:r>
            <a:rPr lang="en-US" sz="2600" dirty="0" smtClean="0">
              <a:solidFill>
                <a:schemeClr val="bg2"/>
              </a:solidFill>
            </a:rPr>
            <a:t>25%</a:t>
          </a:r>
          <a:endParaRPr lang="en-US" sz="2600" dirty="0">
            <a:solidFill>
              <a:schemeClr val="bg2"/>
            </a:solidFill>
          </a:endParaRPr>
        </a:p>
      </dgm:t>
    </dgm:pt>
    <dgm:pt modelId="{2143E870-A902-4F57-AE27-1E6BBEEFE821}" type="parTrans" cxnId="{8405F0FC-67EE-467E-A1E3-A3FE701DDB81}">
      <dgm:prSet/>
      <dgm:spPr/>
      <dgm:t>
        <a:bodyPr/>
        <a:lstStyle/>
        <a:p>
          <a:endParaRPr lang="en-US"/>
        </a:p>
      </dgm:t>
    </dgm:pt>
    <dgm:pt modelId="{3125F956-B3A7-4FAE-B673-8571FEBEA94C}" type="sibTrans" cxnId="{8405F0FC-67EE-467E-A1E3-A3FE701DDB81}">
      <dgm:prSet/>
      <dgm:spPr/>
      <dgm:t>
        <a:bodyPr/>
        <a:lstStyle/>
        <a:p>
          <a:endParaRPr lang="en-US"/>
        </a:p>
      </dgm:t>
    </dgm:pt>
    <dgm:pt modelId="{6A0531CF-7717-4284-8F32-518F3AA351FD}" type="pres">
      <dgm:prSet presAssocID="{0454444C-F161-4856-9417-E2B4FEA86733}" presName="diagram" presStyleCnt="0">
        <dgm:presLayoutVars>
          <dgm:dir/>
          <dgm:resizeHandles val="exact"/>
        </dgm:presLayoutVars>
      </dgm:prSet>
      <dgm:spPr/>
      <dgm:t>
        <a:bodyPr/>
        <a:lstStyle/>
        <a:p>
          <a:endParaRPr lang="en-US"/>
        </a:p>
      </dgm:t>
    </dgm:pt>
    <dgm:pt modelId="{19609665-85FC-4D1D-8AAF-F8618E088555}" type="pres">
      <dgm:prSet presAssocID="{B5EC4B40-C909-4843-A23E-A012E95F00CA}" presName="node" presStyleLbl="node1" presStyleIdx="0" presStyleCnt="4">
        <dgm:presLayoutVars>
          <dgm:bulletEnabled val="1"/>
        </dgm:presLayoutVars>
      </dgm:prSet>
      <dgm:spPr/>
      <dgm:t>
        <a:bodyPr/>
        <a:lstStyle/>
        <a:p>
          <a:endParaRPr lang="en-US"/>
        </a:p>
      </dgm:t>
    </dgm:pt>
    <dgm:pt modelId="{DDD74C78-5E17-4055-96A0-EEA6E59D0CD7}" type="pres">
      <dgm:prSet presAssocID="{94E67F01-4D17-4334-A404-DBE88BE4F113}" presName="sibTrans" presStyleCnt="0"/>
      <dgm:spPr/>
    </dgm:pt>
    <dgm:pt modelId="{6DCE642D-10D3-413F-92FF-484FB896F3B5}" type="pres">
      <dgm:prSet presAssocID="{56918C00-3139-4C67-9B8F-B95535F87A34}" presName="node" presStyleLbl="node1" presStyleIdx="1" presStyleCnt="4">
        <dgm:presLayoutVars>
          <dgm:bulletEnabled val="1"/>
        </dgm:presLayoutVars>
      </dgm:prSet>
      <dgm:spPr/>
      <dgm:t>
        <a:bodyPr/>
        <a:lstStyle/>
        <a:p>
          <a:endParaRPr lang="en-US"/>
        </a:p>
      </dgm:t>
    </dgm:pt>
    <dgm:pt modelId="{6BFD8E80-CF09-4858-8E43-35A58771E318}" type="pres">
      <dgm:prSet presAssocID="{16E1494B-4945-45AE-B60A-C023417F9E6E}" presName="sibTrans" presStyleCnt="0"/>
      <dgm:spPr/>
    </dgm:pt>
    <dgm:pt modelId="{024D1877-C9E4-4673-A7EC-2D000BB405C7}" type="pres">
      <dgm:prSet presAssocID="{EC891C33-2996-4BEF-8219-C504304F0C9B}" presName="node" presStyleLbl="node1" presStyleIdx="2" presStyleCnt="4">
        <dgm:presLayoutVars>
          <dgm:bulletEnabled val="1"/>
        </dgm:presLayoutVars>
      </dgm:prSet>
      <dgm:spPr/>
      <dgm:t>
        <a:bodyPr/>
        <a:lstStyle/>
        <a:p>
          <a:endParaRPr lang="en-US"/>
        </a:p>
      </dgm:t>
    </dgm:pt>
    <dgm:pt modelId="{CB9E4900-D1A2-4AF6-A707-66375FC658C7}" type="pres">
      <dgm:prSet presAssocID="{A40DAE9C-455F-48EE-86EC-E2BCA3593623}" presName="sibTrans" presStyleCnt="0"/>
      <dgm:spPr/>
    </dgm:pt>
    <dgm:pt modelId="{82DCBDC1-DD6B-46B6-94C2-1C0E8C78E50A}" type="pres">
      <dgm:prSet presAssocID="{F35D936D-BD26-4184-9FAC-B90A08F407D9}" presName="node" presStyleLbl="node1" presStyleIdx="3" presStyleCnt="4">
        <dgm:presLayoutVars>
          <dgm:bulletEnabled val="1"/>
        </dgm:presLayoutVars>
      </dgm:prSet>
      <dgm:spPr/>
      <dgm:t>
        <a:bodyPr/>
        <a:lstStyle/>
        <a:p>
          <a:endParaRPr lang="en-US"/>
        </a:p>
      </dgm:t>
    </dgm:pt>
  </dgm:ptLst>
  <dgm:cxnLst>
    <dgm:cxn modelId="{B85AE1BA-7A44-4EE1-87BF-7331B7091F05}" type="presOf" srcId="{0454444C-F161-4856-9417-E2B4FEA86733}" destId="{6A0531CF-7717-4284-8F32-518F3AA351FD}" srcOrd="0" destOrd="0" presId="urn:microsoft.com/office/officeart/2005/8/layout/default#1"/>
    <dgm:cxn modelId="{16DF8ABE-E1D8-47CD-BBD6-4B1D91BD29EB}" type="presOf" srcId="{56918C00-3139-4C67-9B8F-B95535F87A34}" destId="{6DCE642D-10D3-413F-92FF-484FB896F3B5}" srcOrd="0" destOrd="0" presId="urn:microsoft.com/office/officeart/2005/8/layout/default#1"/>
    <dgm:cxn modelId="{49E97FC8-A680-4348-BD78-CD9C7F8AD4A1}" srcId="{0454444C-F161-4856-9417-E2B4FEA86733}" destId="{56918C00-3139-4C67-9B8F-B95535F87A34}" srcOrd="1" destOrd="0" parTransId="{49374AAC-0DAF-4AC4-B1F8-C7E4601DD30C}" sibTransId="{16E1494B-4945-45AE-B60A-C023417F9E6E}"/>
    <dgm:cxn modelId="{00DBF15F-C356-41AE-8D0D-2A1476DB4630}" srcId="{0454444C-F161-4856-9417-E2B4FEA86733}" destId="{EC891C33-2996-4BEF-8219-C504304F0C9B}" srcOrd="2" destOrd="0" parTransId="{F4160579-9927-44CB-A057-5146FA67B461}" sibTransId="{A40DAE9C-455F-48EE-86EC-E2BCA3593623}"/>
    <dgm:cxn modelId="{CF6D5460-24AF-40EC-ADA1-117A68BCB8AE}" type="presOf" srcId="{B5EC4B40-C909-4843-A23E-A012E95F00CA}" destId="{19609665-85FC-4D1D-8AAF-F8618E088555}" srcOrd="0" destOrd="0" presId="urn:microsoft.com/office/officeart/2005/8/layout/default#1"/>
    <dgm:cxn modelId="{12B899E7-E4A2-45C8-AB55-0FA2252A6C59}" type="presOf" srcId="{EC891C33-2996-4BEF-8219-C504304F0C9B}" destId="{024D1877-C9E4-4673-A7EC-2D000BB405C7}" srcOrd="0" destOrd="0" presId="urn:microsoft.com/office/officeart/2005/8/layout/default#1"/>
    <dgm:cxn modelId="{8405F0FC-67EE-467E-A1E3-A3FE701DDB81}" srcId="{0454444C-F161-4856-9417-E2B4FEA86733}" destId="{F35D936D-BD26-4184-9FAC-B90A08F407D9}" srcOrd="3" destOrd="0" parTransId="{2143E870-A902-4F57-AE27-1E6BBEEFE821}" sibTransId="{3125F956-B3A7-4FAE-B673-8571FEBEA94C}"/>
    <dgm:cxn modelId="{FC4B17B7-49C4-4F84-BC21-24CF4BFCF45E}" type="presOf" srcId="{F35D936D-BD26-4184-9FAC-B90A08F407D9}" destId="{82DCBDC1-DD6B-46B6-94C2-1C0E8C78E50A}" srcOrd="0" destOrd="0" presId="urn:microsoft.com/office/officeart/2005/8/layout/default#1"/>
    <dgm:cxn modelId="{F360433B-1363-4C99-9CD9-34BE57154C2C}" srcId="{0454444C-F161-4856-9417-E2B4FEA86733}" destId="{B5EC4B40-C909-4843-A23E-A012E95F00CA}" srcOrd="0" destOrd="0" parTransId="{861872CB-D079-44B7-9A2D-2E4C8F6D253B}" sibTransId="{94E67F01-4D17-4334-A404-DBE88BE4F113}"/>
    <dgm:cxn modelId="{6C3D7EDD-2F5D-4ECD-A50F-C352B284B7CB}" type="presParOf" srcId="{6A0531CF-7717-4284-8F32-518F3AA351FD}" destId="{19609665-85FC-4D1D-8AAF-F8618E088555}" srcOrd="0" destOrd="0" presId="urn:microsoft.com/office/officeart/2005/8/layout/default#1"/>
    <dgm:cxn modelId="{42A63A91-C580-4E04-9772-3F6521ECF555}" type="presParOf" srcId="{6A0531CF-7717-4284-8F32-518F3AA351FD}" destId="{DDD74C78-5E17-4055-96A0-EEA6E59D0CD7}" srcOrd="1" destOrd="0" presId="urn:microsoft.com/office/officeart/2005/8/layout/default#1"/>
    <dgm:cxn modelId="{4E9CEB86-23C4-48A1-8C19-641C5BB25658}" type="presParOf" srcId="{6A0531CF-7717-4284-8F32-518F3AA351FD}" destId="{6DCE642D-10D3-413F-92FF-484FB896F3B5}" srcOrd="2" destOrd="0" presId="urn:microsoft.com/office/officeart/2005/8/layout/default#1"/>
    <dgm:cxn modelId="{D82C6341-E682-4EEA-8E21-22BD8564A2A2}" type="presParOf" srcId="{6A0531CF-7717-4284-8F32-518F3AA351FD}" destId="{6BFD8E80-CF09-4858-8E43-35A58771E318}" srcOrd="3" destOrd="0" presId="urn:microsoft.com/office/officeart/2005/8/layout/default#1"/>
    <dgm:cxn modelId="{048EFA57-471D-4C8D-BC30-625B984D6AFD}" type="presParOf" srcId="{6A0531CF-7717-4284-8F32-518F3AA351FD}" destId="{024D1877-C9E4-4673-A7EC-2D000BB405C7}" srcOrd="4" destOrd="0" presId="urn:microsoft.com/office/officeart/2005/8/layout/default#1"/>
    <dgm:cxn modelId="{151B1BEA-6290-4BA0-B506-007BB3C78E4E}" type="presParOf" srcId="{6A0531CF-7717-4284-8F32-518F3AA351FD}" destId="{CB9E4900-D1A2-4AF6-A707-66375FC658C7}" srcOrd="5" destOrd="0" presId="urn:microsoft.com/office/officeart/2005/8/layout/default#1"/>
    <dgm:cxn modelId="{49270C5B-6398-4A1B-94EC-7FCBAF23A2CD}" type="presParOf" srcId="{6A0531CF-7717-4284-8F32-518F3AA351FD}" destId="{82DCBDC1-DD6B-46B6-94C2-1C0E8C78E50A}"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4444C-F161-4856-9417-E2B4FEA86733}" type="doc">
      <dgm:prSet loTypeId="urn:microsoft.com/office/officeart/2005/8/layout/default#2" loCatId="list" qsTypeId="urn:microsoft.com/office/officeart/2005/8/quickstyle/3d3" qsCatId="3D" csTypeId="urn:microsoft.com/office/officeart/2005/8/colors/accent1_2" csCatId="accent1" phldr="1"/>
      <dgm:spPr/>
      <dgm:t>
        <a:bodyPr/>
        <a:lstStyle/>
        <a:p>
          <a:endParaRPr lang="en-US"/>
        </a:p>
      </dgm:t>
    </dgm:pt>
    <dgm:pt modelId="{B5EC4B40-C909-4843-A23E-A012E95F00CA}">
      <dgm:prSet phldrT="[Text]" custT="1"/>
      <dgm:spPr/>
      <dgm:t>
        <a:bodyPr/>
        <a:lstStyle/>
        <a:p>
          <a:pPr>
            <a:spcAft>
              <a:spcPts val="0"/>
            </a:spcAft>
          </a:pPr>
          <a:r>
            <a:rPr lang="en-US" sz="2700" dirty="0" smtClean="0">
              <a:solidFill>
                <a:schemeClr val="bg2"/>
              </a:solidFill>
            </a:rPr>
            <a:t>Commercial</a:t>
          </a:r>
        </a:p>
        <a:p>
          <a:pPr>
            <a:spcAft>
              <a:spcPct val="35000"/>
            </a:spcAft>
          </a:pPr>
          <a:r>
            <a:rPr lang="en-US" sz="2700" dirty="0" smtClean="0">
              <a:solidFill>
                <a:schemeClr val="bg2"/>
              </a:solidFill>
            </a:rPr>
            <a:t>36%</a:t>
          </a:r>
        </a:p>
      </dgm:t>
    </dgm:pt>
    <dgm:pt modelId="{861872CB-D079-44B7-9A2D-2E4C8F6D253B}" type="parTrans" cxnId="{F360433B-1363-4C99-9CD9-34BE57154C2C}">
      <dgm:prSet/>
      <dgm:spPr/>
      <dgm:t>
        <a:bodyPr/>
        <a:lstStyle/>
        <a:p>
          <a:endParaRPr lang="en-US"/>
        </a:p>
      </dgm:t>
    </dgm:pt>
    <dgm:pt modelId="{94E67F01-4D17-4334-A404-DBE88BE4F113}" type="sibTrans" cxnId="{F360433B-1363-4C99-9CD9-34BE57154C2C}">
      <dgm:prSet/>
      <dgm:spPr/>
      <dgm:t>
        <a:bodyPr/>
        <a:lstStyle/>
        <a:p>
          <a:endParaRPr lang="en-US"/>
        </a:p>
      </dgm:t>
    </dgm:pt>
    <dgm:pt modelId="{56918C00-3139-4C67-9B8F-B95535F87A34}">
      <dgm:prSet phldrT="[Text]" custT="1"/>
      <dgm:spPr>
        <a:solidFill>
          <a:srgbClr val="7030A0"/>
        </a:solidFill>
      </dgm:spPr>
      <dgm:t>
        <a:bodyPr/>
        <a:lstStyle/>
        <a:p>
          <a:pPr>
            <a:spcAft>
              <a:spcPts val="0"/>
            </a:spcAft>
          </a:pPr>
          <a:r>
            <a:rPr lang="en-US" sz="2700" dirty="0" smtClean="0">
              <a:solidFill>
                <a:schemeClr val="bg2"/>
              </a:solidFill>
            </a:rPr>
            <a:t>Medicaid</a:t>
          </a:r>
        </a:p>
        <a:p>
          <a:pPr>
            <a:spcAft>
              <a:spcPct val="35000"/>
            </a:spcAft>
          </a:pPr>
          <a:r>
            <a:rPr lang="en-US" sz="2700" dirty="0" smtClean="0">
              <a:solidFill>
                <a:schemeClr val="bg2"/>
              </a:solidFill>
            </a:rPr>
            <a:t>24%</a:t>
          </a:r>
          <a:endParaRPr lang="en-US" sz="2700" dirty="0">
            <a:solidFill>
              <a:schemeClr val="bg2"/>
            </a:solidFill>
          </a:endParaRPr>
        </a:p>
      </dgm:t>
    </dgm:pt>
    <dgm:pt modelId="{49374AAC-0DAF-4AC4-B1F8-C7E4601DD30C}" type="parTrans" cxnId="{49E97FC8-A680-4348-BD78-CD9C7F8AD4A1}">
      <dgm:prSet/>
      <dgm:spPr/>
      <dgm:t>
        <a:bodyPr/>
        <a:lstStyle/>
        <a:p>
          <a:endParaRPr lang="en-US"/>
        </a:p>
      </dgm:t>
    </dgm:pt>
    <dgm:pt modelId="{16E1494B-4945-45AE-B60A-C023417F9E6E}" type="sibTrans" cxnId="{49E97FC8-A680-4348-BD78-CD9C7F8AD4A1}">
      <dgm:prSet/>
      <dgm:spPr/>
      <dgm:t>
        <a:bodyPr/>
        <a:lstStyle/>
        <a:p>
          <a:endParaRPr lang="en-US"/>
        </a:p>
      </dgm:t>
    </dgm:pt>
    <dgm:pt modelId="{EC891C33-2996-4BEF-8219-C504304F0C9B}">
      <dgm:prSet phldrT="[Text]" custT="1"/>
      <dgm:spPr>
        <a:solidFill>
          <a:schemeClr val="tx1"/>
        </a:solidFill>
      </dgm:spPr>
      <dgm:t>
        <a:bodyPr/>
        <a:lstStyle/>
        <a:p>
          <a:pPr>
            <a:spcAft>
              <a:spcPts val="0"/>
            </a:spcAft>
          </a:pPr>
          <a:r>
            <a:rPr lang="en-US" sz="2700" dirty="0" smtClean="0">
              <a:solidFill>
                <a:schemeClr val="bg2"/>
              </a:solidFill>
            </a:rPr>
            <a:t>Exchange </a:t>
          </a:r>
        </a:p>
        <a:p>
          <a:pPr>
            <a:spcAft>
              <a:spcPct val="35000"/>
            </a:spcAft>
          </a:pPr>
          <a:r>
            <a:rPr lang="en-US" sz="2700" dirty="0" smtClean="0">
              <a:solidFill>
                <a:schemeClr val="bg2"/>
              </a:solidFill>
            </a:rPr>
            <a:t>9%</a:t>
          </a:r>
          <a:endParaRPr lang="en-US" sz="2700" dirty="0">
            <a:solidFill>
              <a:schemeClr val="bg2"/>
            </a:solidFill>
          </a:endParaRPr>
        </a:p>
      </dgm:t>
    </dgm:pt>
    <dgm:pt modelId="{F4160579-9927-44CB-A057-5146FA67B461}" type="parTrans" cxnId="{00DBF15F-C356-41AE-8D0D-2A1476DB4630}">
      <dgm:prSet/>
      <dgm:spPr/>
      <dgm:t>
        <a:bodyPr/>
        <a:lstStyle/>
        <a:p>
          <a:endParaRPr lang="en-US"/>
        </a:p>
      </dgm:t>
    </dgm:pt>
    <dgm:pt modelId="{A40DAE9C-455F-48EE-86EC-E2BCA3593623}" type="sibTrans" cxnId="{00DBF15F-C356-41AE-8D0D-2A1476DB4630}">
      <dgm:prSet/>
      <dgm:spPr/>
      <dgm:t>
        <a:bodyPr/>
        <a:lstStyle/>
        <a:p>
          <a:endParaRPr lang="en-US"/>
        </a:p>
      </dgm:t>
    </dgm:pt>
    <dgm:pt modelId="{F35D936D-BD26-4184-9FAC-B90A08F407D9}">
      <dgm:prSet phldrT="[Text]" custT="1"/>
      <dgm:spPr>
        <a:solidFill>
          <a:srgbClr val="FF9900"/>
        </a:solidFill>
      </dgm:spPr>
      <dgm:t>
        <a:bodyPr/>
        <a:lstStyle/>
        <a:p>
          <a:pPr>
            <a:spcAft>
              <a:spcPts val="0"/>
            </a:spcAft>
          </a:pPr>
          <a:r>
            <a:rPr lang="en-US" sz="2700" dirty="0" smtClean="0">
              <a:solidFill>
                <a:schemeClr val="bg2"/>
              </a:solidFill>
            </a:rPr>
            <a:t>Uninsured</a:t>
          </a:r>
        </a:p>
        <a:p>
          <a:pPr>
            <a:spcAft>
              <a:spcPct val="35000"/>
            </a:spcAft>
          </a:pPr>
          <a:r>
            <a:rPr lang="en-US" sz="2700" dirty="0" smtClean="0">
              <a:solidFill>
                <a:schemeClr val="bg2"/>
              </a:solidFill>
            </a:rPr>
            <a:t>6%</a:t>
          </a:r>
          <a:endParaRPr lang="en-US" sz="2700" dirty="0">
            <a:solidFill>
              <a:schemeClr val="bg2"/>
            </a:solidFill>
          </a:endParaRPr>
        </a:p>
      </dgm:t>
    </dgm:pt>
    <dgm:pt modelId="{2143E870-A902-4F57-AE27-1E6BBEEFE821}" type="parTrans" cxnId="{8405F0FC-67EE-467E-A1E3-A3FE701DDB81}">
      <dgm:prSet/>
      <dgm:spPr/>
      <dgm:t>
        <a:bodyPr/>
        <a:lstStyle/>
        <a:p>
          <a:endParaRPr lang="en-US"/>
        </a:p>
      </dgm:t>
    </dgm:pt>
    <dgm:pt modelId="{3125F956-B3A7-4FAE-B673-8571FEBEA94C}" type="sibTrans" cxnId="{8405F0FC-67EE-467E-A1E3-A3FE701DDB81}">
      <dgm:prSet/>
      <dgm:spPr/>
      <dgm:t>
        <a:bodyPr/>
        <a:lstStyle/>
        <a:p>
          <a:endParaRPr lang="en-US"/>
        </a:p>
      </dgm:t>
    </dgm:pt>
    <dgm:pt modelId="{A30DE064-91CD-4E66-A408-B9E0B4ECE409}">
      <dgm:prSet phldrT="[Text]" custT="1"/>
      <dgm:spPr>
        <a:solidFill>
          <a:schemeClr val="accent3"/>
        </a:solidFill>
      </dgm:spPr>
      <dgm:t>
        <a:bodyPr/>
        <a:lstStyle/>
        <a:p>
          <a:pPr>
            <a:spcAft>
              <a:spcPts val="0"/>
            </a:spcAft>
          </a:pPr>
          <a:r>
            <a:rPr lang="en-US" sz="2700" dirty="0" smtClean="0">
              <a:solidFill>
                <a:schemeClr val="bg2"/>
              </a:solidFill>
            </a:rPr>
            <a:t>Medicare</a:t>
          </a:r>
        </a:p>
        <a:p>
          <a:pPr>
            <a:spcAft>
              <a:spcPct val="35000"/>
            </a:spcAft>
          </a:pPr>
          <a:r>
            <a:rPr lang="en-US" sz="2700" dirty="0" smtClean="0">
              <a:solidFill>
                <a:schemeClr val="bg2"/>
              </a:solidFill>
            </a:rPr>
            <a:t>25%</a:t>
          </a:r>
          <a:endParaRPr lang="en-US" sz="2700" dirty="0">
            <a:solidFill>
              <a:schemeClr val="bg2"/>
            </a:solidFill>
          </a:endParaRPr>
        </a:p>
      </dgm:t>
    </dgm:pt>
    <dgm:pt modelId="{8C15B78E-C7C9-41E6-9DE4-B5813DA12338}" type="parTrans" cxnId="{9BF3D4F7-1D88-4C3D-A79D-E7CFF33D47FE}">
      <dgm:prSet/>
      <dgm:spPr/>
      <dgm:t>
        <a:bodyPr/>
        <a:lstStyle/>
        <a:p>
          <a:endParaRPr lang="en-US"/>
        </a:p>
      </dgm:t>
    </dgm:pt>
    <dgm:pt modelId="{AAECE2BD-8475-47A2-A2E7-CEB9D9B81B49}" type="sibTrans" cxnId="{9BF3D4F7-1D88-4C3D-A79D-E7CFF33D47FE}">
      <dgm:prSet/>
      <dgm:spPr/>
      <dgm:t>
        <a:bodyPr/>
        <a:lstStyle/>
        <a:p>
          <a:endParaRPr lang="en-US"/>
        </a:p>
      </dgm:t>
    </dgm:pt>
    <dgm:pt modelId="{6A0531CF-7717-4284-8F32-518F3AA351FD}" type="pres">
      <dgm:prSet presAssocID="{0454444C-F161-4856-9417-E2B4FEA86733}" presName="diagram" presStyleCnt="0">
        <dgm:presLayoutVars>
          <dgm:dir/>
          <dgm:resizeHandles val="exact"/>
        </dgm:presLayoutVars>
      </dgm:prSet>
      <dgm:spPr/>
      <dgm:t>
        <a:bodyPr/>
        <a:lstStyle/>
        <a:p>
          <a:endParaRPr lang="en-US"/>
        </a:p>
      </dgm:t>
    </dgm:pt>
    <dgm:pt modelId="{19609665-85FC-4D1D-8AAF-F8618E088555}" type="pres">
      <dgm:prSet presAssocID="{B5EC4B40-C909-4843-A23E-A012E95F00CA}" presName="node" presStyleLbl="node1" presStyleIdx="0" presStyleCnt="5" custScaleX="155868">
        <dgm:presLayoutVars>
          <dgm:bulletEnabled val="1"/>
        </dgm:presLayoutVars>
      </dgm:prSet>
      <dgm:spPr/>
      <dgm:t>
        <a:bodyPr/>
        <a:lstStyle/>
        <a:p>
          <a:endParaRPr lang="en-US"/>
        </a:p>
      </dgm:t>
    </dgm:pt>
    <dgm:pt modelId="{DDD74C78-5E17-4055-96A0-EEA6E59D0CD7}" type="pres">
      <dgm:prSet presAssocID="{94E67F01-4D17-4334-A404-DBE88BE4F113}" presName="sibTrans" presStyleCnt="0"/>
      <dgm:spPr/>
    </dgm:pt>
    <dgm:pt modelId="{6DCE642D-10D3-413F-92FF-484FB896F3B5}" type="pres">
      <dgm:prSet presAssocID="{56918C00-3139-4C67-9B8F-B95535F87A34}" presName="node" presStyleLbl="node1" presStyleIdx="1" presStyleCnt="5" custScaleX="154814">
        <dgm:presLayoutVars>
          <dgm:bulletEnabled val="1"/>
        </dgm:presLayoutVars>
      </dgm:prSet>
      <dgm:spPr/>
      <dgm:t>
        <a:bodyPr/>
        <a:lstStyle/>
        <a:p>
          <a:endParaRPr lang="en-US"/>
        </a:p>
      </dgm:t>
    </dgm:pt>
    <dgm:pt modelId="{6BFD8E80-CF09-4858-8E43-35A58771E318}" type="pres">
      <dgm:prSet presAssocID="{16E1494B-4945-45AE-B60A-C023417F9E6E}" presName="sibTrans" presStyleCnt="0"/>
      <dgm:spPr/>
    </dgm:pt>
    <dgm:pt modelId="{024D1877-C9E4-4673-A7EC-2D000BB405C7}" type="pres">
      <dgm:prSet presAssocID="{EC891C33-2996-4BEF-8219-C504304F0C9B}" presName="node" presStyleLbl="node1" presStyleIdx="2" presStyleCnt="5" custScaleX="154814">
        <dgm:presLayoutVars>
          <dgm:bulletEnabled val="1"/>
        </dgm:presLayoutVars>
      </dgm:prSet>
      <dgm:spPr/>
      <dgm:t>
        <a:bodyPr/>
        <a:lstStyle/>
        <a:p>
          <a:endParaRPr lang="en-US"/>
        </a:p>
      </dgm:t>
    </dgm:pt>
    <dgm:pt modelId="{CB9E4900-D1A2-4AF6-A707-66375FC658C7}" type="pres">
      <dgm:prSet presAssocID="{A40DAE9C-455F-48EE-86EC-E2BCA3593623}" presName="sibTrans" presStyleCnt="0"/>
      <dgm:spPr/>
    </dgm:pt>
    <dgm:pt modelId="{82DCBDC1-DD6B-46B6-94C2-1C0E8C78E50A}" type="pres">
      <dgm:prSet presAssocID="{F35D936D-BD26-4184-9FAC-B90A08F407D9}" presName="node" presStyleLbl="node1" presStyleIdx="3" presStyleCnt="5" custScaleX="154814">
        <dgm:presLayoutVars>
          <dgm:bulletEnabled val="1"/>
        </dgm:presLayoutVars>
      </dgm:prSet>
      <dgm:spPr/>
      <dgm:t>
        <a:bodyPr/>
        <a:lstStyle/>
        <a:p>
          <a:endParaRPr lang="en-US"/>
        </a:p>
      </dgm:t>
    </dgm:pt>
    <dgm:pt modelId="{BB2C17F1-6B84-4027-B931-305CBF20E241}" type="pres">
      <dgm:prSet presAssocID="{3125F956-B3A7-4FAE-B673-8571FEBEA94C}" presName="sibTrans" presStyleCnt="0"/>
      <dgm:spPr/>
    </dgm:pt>
    <dgm:pt modelId="{3F5D1ECD-844E-4484-B65E-E4E60D6019CF}" type="pres">
      <dgm:prSet presAssocID="{A30DE064-91CD-4E66-A408-B9E0B4ECE409}" presName="node" presStyleLbl="node1" presStyleIdx="4" presStyleCnt="5" custScaleX="153409">
        <dgm:presLayoutVars>
          <dgm:bulletEnabled val="1"/>
        </dgm:presLayoutVars>
      </dgm:prSet>
      <dgm:spPr/>
      <dgm:t>
        <a:bodyPr/>
        <a:lstStyle/>
        <a:p>
          <a:endParaRPr lang="en-US"/>
        </a:p>
      </dgm:t>
    </dgm:pt>
  </dgm:ptLst>
  <dgm:cxnLst>
    <dgm:cxn modelId="{E791D972-6535-41D2-B922-D0512CEA80A8}" type="presOf" srcId="{F35D936D-BD26-4184-9FAC-B90A08F407D9}" destId="{82DCBDC1-DD6B-46B6-94C2-1C0E8C78E50A}" srcOrd="0" destOrd="0" presId="urn:microsoft.com/office/officeart/2005/8/layout/default#2"/>
    <dgm:cxn modelId="{45A041B8-EA2D-4778-A322-A55B5A750305}" type="presOf" srcId="{56918C00-3139-4C67-9B8F-B95535F87A34}" destId="{6DCE642D-10D3-413F-92FF-484FB896F3B5}" srcOrd="0" destOrd="0" presId="urn:microsoft.com/office/officeart/2005/8/layout/default#2"/>
    <dgm:cxn modelId="{E76D8F22-E6AA-43EF-A4FB-1FEBC93D2321}" type="presOf" srcId="{0454444C-F161-4856-9417-E2B4FEA86733}" destId="{6A0531CF-7717-4284-8F32-518F3AA351FD}" srcOrd="0" destOrd="0" presId="urn:microsoft.com/office/officeart/2005/8/layout/default#2"/>
    <dgm:cxn modelId="{00DBF15F-C356-41AE-8D0D-2A1476DB4630}" srcId="{0454444C-F161-4856-9417-E2B4FEA86733}" destId="{EC891C33-2996-4BEF-8219-C504304F0C9B}" srcOrd="2" destOrd="0" parTransId="{F4160579-9927-44CB-A057-5146FA67B461}" sibTransId="{A40DAE9C-455F-48EE-86EC-E2BCA3593623}"/>
    <dgm:cxn modelId="{E0B8F6BE-945A-4816-9A52-DECD62D7FB20}" type="presOf" srcId="{B5EC4B40-C909-4843-A23E-A012E95F00CA}" destId="{19609665-85FC-4D1D-8AAF-F8618E088555}" srcOrd="0" destOrd="0" presId="urn:microsoft.com/office/officeart/2005/8/layout/default#2"/>
    <dgm:cxn modelId="{32E3B2FF-1453-4E0C-B206-2C6F9EB97831}" type="presOf" srcId="{EC891C33-2996-4BEF-8219-C504304F0C9B}" destId="{024D1877-C9E4-4673-A7EC-2D000BB405C7}" srcOrd="0" destOrd="0" presId="urn:microsoft.com/office/officeart/2005/8/layout/default#2"/>
    <dgm:cxn modelId="{8405F0FC-67EE-467E-A1E3-A3FE701DDB81}" srcId="{0454444C-F161-4856-9417-E2B4FEA86733}" destId="{F35D936D-BD26-4184-9FAC-B90A08F407D9}" srcOrd="3" destOrd="0" parTransId="{2143E870-A902-4F57-AE27-1E6BBEEFE821}" sibTransId="{3125F956-B3A7-4FAE-B673-8571FEBEA94C}"/>
    <dgm:cxn modelId="{9BF3D4F7-1D88-4C3D-A79D-E7CFF33D47FE}" srcId="{0454444C-F161-4856-9417-E2B4FEA86733}" destId="{A30DE064-91CD-4E66-A408-B9E0B4ECE409}" srcOrd="4" destOrd="0" parTransId="{8C15B78E-C7C9-41E6-9DE4-B5813DA12338}" sibTransId="{AAECE2BD-8475-47A2-A2E7-CEB9D9B81B49}"/>
    <dgm:cxn modelId="{49E97FC8-A680-4348-BD78-CD9C7F8AD4A1}" srcId="{0454444C-F161-4856-9417-E2B4FEA86733}" destId="{56918C00-3139-4C67-9B8F-B95535F87A34}" srcOrd="1" destOrd="0" parTransId="{49374AAC-0DAF-4AC4-B1F8-C7E4601DD30C}" sibTransId="{16E1494B-4945-45AE-B60A-C023417F9E6E}"/>
    <dgm:cxn modelId="{0229A80B-B661-4E08-A3E1-D66306501F01}" type="presOf" srcId="{A30DE064-91CD-4E66-A408-B9E0B4ECE409}" destId="{3F5D1ECD-844E-4484-B65E-E4E60D6019CF}" srcOrd="0" destOrd="0" presId="urn:microsoft.com/office/officeart/2005/8/layout/default#2"/>
    <dgm:cxn modelId="{F360433B-1363-4C99-9CD9-34BE57154C2C}" srcId="{0454444C-F161-4856-9417-E2B4FEA86733}" destId="{B5EC4B40-C909-4843-A23E-A012E95F00CA}" srcOrd="0" destOrd="0" parTransId="{861872CB-D079-44B7-9A2D-2E4C8F6D253B}" sibTransId="{94E67F01-4D17-4334-A404-DBE88BE4F113}"/>
    <dgm:cxn modelId="{9118AC10-B5B5-4B03-852E-F17B196D9160}" type="presParOf" srcId="{6A0531CF-7717-4284-8F32-518F3AA351FD}" destId="{19609665-85FC-4D1D-8AAF-F8618E088555}" srcOrd="0" destOrd="0" presId="urn:microsoft.com/office/officeart/2005/8/layout/default#2"/>
    <dgm:cxn modelId="{34F413F0-A750-4F0C-A14A-DB4D93C55759}" type="presParOf" srcId="{6A0531CF-7717-4284-8F32-518F3AA351FD}" destId="{DDD74C78-5E17-4055-96A0-EEA6E59D0CD7}" srcOrd="1" destOrd="0" presId="urn:microsoft.com/office/officeart/2005/8/layout/default#2"/>
    <dgm:cxn modelId="{DA170CB4-4133-4265-A74B-A6A7D8855320}" type="presParOf" srcId="{6A0531CF-7717-4284-8F32-518F3AA351FD}" destId="{6DCE642D-10D3-413F-92FF-484FB896F3B5}" srcOrd="2" destOrd="0" presId="urn:microsoft.com/office/officeart/2005/8/layout/default#2"/>
    <dgm:cxn modelId="{092F8D4B-86A9-4047-89C3-4AD095BD653A}" type="presParOf" srcId="{6A0531CF-7717-4284-8F32-518F3AA351FD}" destId="{6BFD8E80-CF09-4858-8E43-35A58771E318}" srcOrd="3" destOrd="0" presId="urn:microsoft.com/office/officeart/2005/8/layout/default#2"/>
    <dgm:cxn modelId="{5FF196B1-C9F3-4298-976D-8DDAC425AA9C}" type="presParOf" srcId="{6A0531CF-7717-4284-8F32-518F3AA351FD}" destId="{024D1877-C9E4-4673-A7EC-2D000BB405C7}" srcOrd="4" destOrd="0" presId="urn:microsoft.com/office/officeart/2005/8/layout/default#2"/>
    <dgm:cxn modelId="{D6684A88-7C24-49AA-ACE3-6E9145300F69}" type="presParOf" srcId="{6A0531CF-7717-4284-8F32-518F3AA351FD}" destId="{CB9E4900-D1A2-4AF6-A707-66375FC658C7}" srcOrd="5" destOrd="0" presId="urn:microsoft.com/office/officeart/2005/8/layout/default#2"/>
    <dgm:cxn modelId="{C3DF7F78-887B-4B2C-B080-86E0E9353F06}" type="presParOf" srcId="{6A0531CF-7717-4284-8F32-518F3AA351FD}" destId="{82DCBDC1-DD6B-46B6-94C2-1C0E8C78E50A}" srcOrd="6" destOrd="0" presId="urn:microsoft.com/office/officeart/2005/8/layout/default#2"/>
    <dgm:cxn modelId="{46816D44-634B-432D-82EC-58CA111B59BC}" type="presParOf" srcId="{6A0531CF-7717-4284-8F32-518F3AA351FD}" destId="{BB2C17F1-6B84-4027-B931-305CBF20E241}" srcOrd="7" destOrd="0" presId="urn:microsoft.com/office/officeart/2005/8/layout/default#2"/>
    <dgm:cxn modelId="{DEAE5B62-84D0-4020-9FD6-DC653E93C008}" type="presParOf" srcId="{6A0531CF-7717-4284-8F32-518F3AA351FD}" destId="{3F5D1ECD-844E-4484-B65E-E4E60D6019CF}" srcOrd="8" destOrd="0" presId="urn:microsoft.com/office/officeart/2005/8/layout/defaul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DBCB0-5052-4F1A-9BF5-1FC20CB6FFC5}" type="doc">
      <dgm:prSet loTypeId="urn:microsoft.com/office/officeart/2005/8/layout/hProcess9" loCatId="process" qsTypeId="urn:microsoft.com/office/officeart/2005/8/quickstyle/3d3" qsCatId="3D" csTypeId="urn:microsoft.com/office/officeart/2005/8/colors/accent3_2" csCatId="accent3" phldr="1"/>
      <dgm:spPr/>
    </dgm:pt>
    <dgm:pt modelId="{63514FB6-D454-40B3-8049-E49D5195D4A4}">
      <dgm:prSet phldrT="[Text]"/>
      <dgm:spPr/>
      <dgm:t>
        <a:bodyPr/>
        <a:lstStyle/>
        <a:p>
          <a:r>
            <a:rPr lang="en-US" dirty="0" smtClean="0"/>
            <a:t>Fee For Service</a:t>
          </a:r>
          <a:endParaRPr lang="en-US" dirty="0"/>
        </a:p>
      </dgm:t>
    </dgm:pt>
    <dgm:pt modelId="{BA22F649-7544-401B-B1F1-9A726740CC81}" type="parTrans" cxnId="{A9E9EC7F-17F9-4E2C-B39F-C042897B72D9}">
      <dgm:prSet/>
      <dgm:spPr/>
      <dgm:t>
        <a:bodyPr/>
        <a:lstStyle/>
        <a:p>
          <a:endParaRPr lang="en-US"/>
        </a:p>
      </dgm:t>
    </dgm:pt>
    <dgm:pt modelId="{A8FCB9FE-5962-4DA0-9D6F-A766D82F93D1}" type="sibTrans" cxnId="{A9E9EC7F-17F9-4E2C-B39F-C042897B72D9}">
      <dgm:prSet/>
      <dgm:spPr/>
      <dgm:t>
        <a:bodyPr/>
        <a:lstStyle/>
        <a:p>
          <a:endParaRPr lang="en-US"/>
        </a:p>
      </dgm:t>
    </dgm:pt>
    <dgm:pt modelId="{97EBAE6E-01CD-4152-A937-557EA8774A7A}">
      <dgm:prSet phldrT="[Text]"/>
      <dgm:spPr/>
      <dgm:t>
        <a:bodyPr/>
        <a:lstStyle/>
        <a:p>
          <a:r>
            <a:rPr lang="en-US" dirty="0" smtClean="0"/>
            <a:t>Fee For Value</a:t>
          </a:r>
          <a:endParaRPr lang="en-US" dirty="0"/>
        </a:p>
      </dgm:t>
    </dgm:pt>
    <dgm:pt modelId="{982B4511-4CC9-46B3-8056-03162558298B}" type="parTrans" cxnId="{ACE9F23B-F8DD-4345-AC7F-2BDC1C32FDA8}">
      <dgm:prSet/>
      <dgm:spPr/>
      <dgm:t>
        <a:bodyPr/>
        <a:lstStyle/>
        <a:p>
          <a:endParaRPr lang="en-US"/>
        </a:p>
      </dgm:t>
    </dgm:pt>
    <dgm:pt modelId="{52BBF1CF-AF37-41F4-BF49-945513335E60}" type="sibTrans" cxnId="{ACE9F23B-F8DD-4345-AC7F-2BDC1C32FDA8}">
      <dgm:prSet/>
      <dgm:spPr/>
      <dgm:t>
        <a:bodyPr/>
        <a:lstStyle/>
        <a:p>
          <a:endParaRPr lang="en-US"/>
        </a:p>
      </dgm:t>
    </dgm:pt>
    <dgm:pt modelId="{3A080B1F-E0EE-48D1-B1E6-D78A21895E18}">
      <dgm:prSet phldrT="[Text]"/>
      <dgm:spPr/>
      <dgm:t>
        <a:bodyPr/>
        <a:lstStyle/>
        <a:p>
          <a:r>
            <a:rPr lang="en-US" dirty="0" smtClean="0"/>
            <a:t>Population Health Management</a:t>
          </a:r>
          <a:endParaRPr lang="en-US" dirty="0"/>
        </a:p>
      </dgm:t>
    </dgm:pt>
    <dgm:pt modelId="{A7D5FBB4-FDF4-4083-B4E1-4606AF0B2491}" type="parTrans" cxnId="{A31D64C4-43C9-4EE0-8089-D7561B2E4C3A}">
      <dgm:prSet/>
      <dgm:spPr/>
      <dgm:t>
        <a:bodyPr/>
        <a:lstStyle/>
        <a:p>
          <a:endParaRPr lang="en-US"/>
        </a:p>
      </dgm:t>
    </dgm:pt>
    <dgm:pt modelId="{82CF7B9B-DEA0-4FF6-9F11-AD1478D91D22}" type="sibTrans" cxnId="{A31D64C4-43C9-4EE0-8089-D7561B2E4C3A}">
      <dgm:prSet/>
      <dgm:spPr/>
      <dgm:t>
        <a:bodyPr/>
        <a:lstStyle/>
        <a:p>
          <a:endParaRPr lang="en-US"/>
        </a:p>
      </dgm:t>
    </dgm:pt>
    <dgm:pt modelId="{A8CE26DF-18A6-4E04-A860-1C013156A0B8}" type="pres">
      <dgm:prSet presAssocID="{8F4DBCB0-5052-4F1A-9BF5-1FC20CB6FFC5}" presName="CompostProcess" presStyleCnt="0">
        <dgm:presLayoutVars>
          <dgm:dir/>
          <dgm:resizeHandles val="exact"/>
        </dgm:presLayoutVars>
      </dgm:prSet>
      <dgm:spPr/>
    </dgm:pt>
    <dgm:pt modelId="{34263AD0-5894-4924-9714-2FCE3A98F471}" type="pres">
      <dgm:prSet presAssocID="{8F4DBCB0-5052-4F1A-9BF5-1FC20CB6FFC5}" presName="arrow" presStyleLbl="bgShp" presStyleIdx="0" presStyleCnt="1" custLinFactNeighborX="1768"/>
      <dgm:spPr>
        <a:solidFill>
          <a:schemeClr val="accent1"/>
        </a:solidFill>
        <a:scene3d>
          <a:camera prst="orthographicFront">
            <a:rot lat="0" lon="0" rev="0"/>
          </a:camera>
          <a:lightRig rig="contrasting" dir="t">
            <a:rot lat="0" lon="0" rev="1200000"/>
          </a:lightRig>
        </a:scene3d>
        <a:sp3d z="-300000" prstMaterial="metal">
          <a:bevelT w="19050"/>
          <a:bevelB w="19050"/>
        </a:sp3d>
      </dgm:spPr>
    </dgm:pt>
    <dgm:pt modelId="{01D5C932-6122-40B4-84D2-B8B5285362C6}" type="pres">
      <dgm:prSet presAssocID="{8F4DBCB0-5052-4F1A-9BF5-1FC20CB6FFC5}" presName="linearProcess" presStyleCnt="0"/>
      <dgm:spPr/>
    </dgm:pt>
    <dgm:pt modelId="{2E3AFD9C-87BB-4B6D-B374-B8026E6EAEBB}" type="pres">
      <dgm:prSet presAssocID="{63514FB6-D454-40B3-8049-E49D5195D4A4}" presName="textNode" presStyleLbl="node1" presStyleIdx="0" presStyleCnt="3">
        <dgm:presLayoutVars>
          <dgm:bulletEnabled val="1"/>
        </dgm:presLayoutVars>
      </dgm:prSet>
      <dgm:spPr/>
      <dgm:t>
        <a:bodyPr/>
        <a:lstStyle/>
        <a:p>
          <a:endParaRPr lang="en-US"/>
        </a:p>
      </dgm:t>
    </dgm:pt>
    <dgm:pt modelId="{08E1769B-7BDC-4E3C-9824-5A7DF1D97D38}" type="pres">
      <dgm:prSet presAssocID="{A8FCB9FE-5962-4DA0-9D6F-A766D82F93D1}" presName="sibTrans" presStyleCnt="0"/>
      <dgm:spPr/>
    </dgm:pt>
    <dgm:pt modelId="{E8C0613F-B89C-4802-8AAC-335F371F17FA}" type="pres">
      <dgm:prSet presAssocID="{97EBAE6E-01CD-4152-A937-557EA8774A7A}" presName="textNode" presStyleLbl="node1" presStyleIdx="1" presStyleCnt="3">
        <dgm:presLayoutVars>
          <dgm:bulletEnabled val="1"/>
        </dgm:presLayoutVars>
      </dgm:prSet>
      <dgm:spPr/>
      <dgm:t>
        <a:bodyPr/>
        <a:lstStyle/>
        <a:p>
          <a:endParaRPr lang="en-US"/>
        </a:p>
      </dgm:t>
    </dgm:pt>
    <dgm:pt modelId="{37417826-6132-4275-B04B-429342B345EC}" type="pres">
      <dgm:prSet presAssocID="{52BBF1CF-AF37-41F4-BF49-945513335E60}" presName="sibTrans" presStyleCnt="0"/>
      <dgm:spPr/>
    </dgm:pt>
    <dgm:pt modelId="{473A0E79-53AB-4B2E-B1F8-36237C0F5B60}" type="pres">
      <dgm:prSet presAssocID="{3A080B1F-E0EE-48D1-B1E6-D78A21895E18}" presName="textNode" presStyleLbl="node1" presStyleIdx="2" presStyleCnt="3">
        <dgm:presLayoutVars>
          <dgm:bulletEnabled val="1"/>
        </dgm:presLayoutVars>
      </dgm:prSet>
      <dgm:spPr/>
      <dgm:t>
        <a:bodyPr/>
        <a:lstStyle/>
        <a:p>
          <a:endParaRPr lang="en-US"/>
        </a:p>
      </dgm:t>
    </dgm:pt>
  </dgm:ptLst>
  <dgm:cxnLst>
    <dgm:cxn modelId="{C76A306F-24AF-4CA9-B6F9-51E66759F72B}" type="presOf" srcId="{63514FB6-D454-40B3-8049-E49D5195D4A4}" destId="{2E3AFD9C-87BB-4B6D-B374-B8026E6EAEBB}" srcOrd="0" destOrd="0" presId="urn:microsoft.com/office/officeart/2005/8/layout/hProcess9"/>
    <dgm:cxn modelId="{A9E9EC7F-17F9-4E2C-B39F-C042897B72D9}" srcId="{8F4DBCB0-5052-4F1A-9BF5-1FC20CB6FFC5}" destId="{63514FB6-D454-40B3-8049-E49D5195D4A4}" srcOrd="0" destOrd="0" parTransId="{BA22F649-7544-401B-B1F1-9A726740CC81}" sibTransId="{A8FCB9FE-5962-4DA0-9D6F-A766D82F93D1}"/>
    <dgm:cxn modelId="{6C6097E8-A4E2-415A-8F36-C03F4F022A2A}" type="presOf" srcId="{3A080B1F-E0EE-48D1-B1E6-D78A21895E18}" destId="{473A0E79-53AB-4B2E-B1F8-36237C0F5B60}" srcOrd="0" destOrd="0" presId="urn:microsoft.com/office/officeart/2005/8/layout/hProcess9"/>
    <dgm:cxn modelId="{0D699525-E664-4D60-8FA2-9F0BFFB107E3}" type="presOf" srcId="{8F4DBCB0-5052-4F1A-9BF5-1FC20CB6FFC5}" destId="{A8CE26DF-18A6-4E04-A860-1C013156A0B8}" srcOrd="0" destOrd="0" presId="urn:microsoft.com/office/officeart/2005/8/layout/hProcess9"/>
    <dgm:cxn modelId="{A31D64C4-43C9-4EE0-8089-D7561B2E4C3A}" srcId="{8F4DBCB0-5052-4F1A-9BF5-1FC20CB6FFC5}" destId="{3A080B1F-E0EE-48D1-B1E6-D78A21895E18}" srcOrd="2" destOrd="0" parTransId="{A7D5FBB4-FDF4-4083-B4E1-4606AF0B2491}" sibTransId="{82CF7B9B-DEA0-4FF6-9F11-AD1478D91D22}"/>
    <dgm:cxn modelId="{6E77A41C-2D33-45AD-8467-7AAFFD999545}" type="presOf" srcId="{97EBAE6E-01CD-4152-A937-557EA8774A7A}" destId="{E8C0613F-B89C-4802-8AAC-335F371F17FA}" srcOrd="0" destOrd="0" presId="urn:microsoft.com/office/officeart/2005/8/layout/hProcess9"/>
    <dgm:cxn modelId="{ACE9F23B-F8DD-4345-AC7F-2BDC1C32FDA8}" srcId="{8F4DBCB0-5052-4F1A-9BF5-1FC20CB6FFC5}" destId="{97EBAE6E-01CD-4152-A937-557EA8774A7A}" srcOrd="1" destOrd="0" parTransId="{982B4511-4CC9-46B3-8056-03162558298B}" sibTransId="{52BBF1CF-AF37-41F4-BF49-945513335E60}"/>
    <dgm:cxn modelId="{8A19D4CD-53F8-4083-8DAA-EC3909C9D31B}" type="presParOf" srcId="{A8CE26DF-18A6-4E04-A860-1C013156A0B8}" destId="{34263AD0-5894-4924-9714-2FCE3A98F471}" srcOrd="0" destOrd="0" presId="urn:microsoft.com/office/officeart/2005/8/layout/hProcess9"/>
    <dgm:cxn modelId="{B531048B-80C6-415D-9BF1-37D0D061B942}" type="presParOf" srcId="{A8CE26DF-18A6-4E04-A860-1C013156A0B8}" destId="{01D5C932-6122-40B4-84D2-B8B5285362C6}" srcOrd="1" destOrd="0" presId="urn:microsoft.com/office/officeart/2005/8/layout/hProcess9"/>
    <dgm:cxn modelId="{7A32ACA9-3BF4-4032-B64F-1BE36ECFFEC5}" type="presParOf" srcId="{01D5C932-6122-40B4-84D2-B8B5285362C6}" destId="{2E3AFD9C-87BB-4B6D-B374-B8026E6EAEBB}" srcOrd="0" destOrd="0" presId="urn:microsoft.com/office/officeart/2005/8/layout/hProcess9"/>
    <dgm:cxn modelId="{E3DB4E92-4D6F-4CDE-9542-92656336C56D}" type="presParOf" srcId="{01D5C932-6122-40B4-84D2-B8B5285362C6}" destId="{08E1769B-7BDC-4E3C-9824-5A7DF1D97D38}" srcOrd="1" destOrd="0" presId="urn:microsoft.com/office/officeart/2005/8/layout/hProcess9"/>
    <dgm:cxn modelId="{5D29FF13-5C06-49CF-9ED4-D081C8A46AB6}" type="presParOf" srcId="{01D5C932-6122-40B4-84D2-B8B5285362C6}" destId="{E8C0613F-B89C-4802-8AAC-335F371F17FA}" srcOrd="2" destOrd="0" presId="urn:microsoft.com/office/officeart/2005/8/layout/hProcess9"/>
    <dgm:cxn modelId="{CC7DA9AD-F59B-4049-9818-B18F634E046F}" type="presParOf" srcId="{01D5C932-6122-40B4-84D2-B8B5285362C6}" destId="{37417826-6132-4275-B04B-429342B345EC}" srcOrd="3" destOrd="0" presId="urn:microsoft.com/office/officeart/2005/8/layout/hProcess9"/>
    <dgm:cxn modelId="{EB0A0406-6CD1-4B79-8F5E-93D10D0B752A}" type="presParOf" srcId="{01D5C932-6122-40B4-84D2-B8B5285362C6}" destId="{473A0E79-53AB-4B2E-B1F8-36237C0F5B6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2EE15-8878-4B98-AFB8-9FD8BE1B2EB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AD844AF-1AFA-4DEA-93FB-4A1425E91834}">
      <dgm:prSet phldrT="[Text]" custT="1"/>
      <dgm:spPr/>
      <dgm:t>
        <a:bodyPr/>
        <a:lstStyle/>
        <a:p>
          <a:pPr>
            <a:spcAft>
              <a:spcPts val="0"/>
            </a:spcAft>
          </a:pPr>
          <a:r>
            <a:rPr lang="en-US" sz="4000" dirty="0" smtClean="0"/>
            <a:t>Bryan Health Connect</a:t>
          </a:r>
        </a:p>
        <a:p>
          <a:pPr>
            <a:spcAft>
              <a:spcPct val="35000"/>
            </a:spcAft>
          </a:pPr>
          <a:r>
            <a:rPr lang="en-US" sz="3100" dirty="0" smtClean="0"/>
            <a:t>Physician Hospital Organization</a:t>
          </a:r>
          <a:endParaRPr lang="en-US" sz="3100" dirty="0"/>
        </a:p>
      </dgm:t>
    </dgm:pt>
    <dgm:pt modelId="{561D7663-2E4E-451C-9A2F-0EDEE23983AA}" type="parTrans" cxnId="{798E8E42-323B-41E2-B6C2-FC23FED3E876}">
      <dgm:prSet/>
      <dgm:spPr/>
      <dgm:t>
        <a:bodyPr/>
        <a:lstStyle/>
        <a:p>
          <a:endParaRPr lang="en-US"/>
        </a:p>
      </dgm:t>
    </dgm:pt>
    <dgm:pt modelId="{0A58BEA9-53D2-409D-864F-C2640D613F60}" type="sibTrans" cxnId="{798E8E42-323B-41E2-B6C2-FC23FED3E876}">
      <dgm:prSet/>
      <dgm:spPr/>
      <dgm:t>
        <a:bodyPr/>
        <a:lstStyle/>
        <a:p>
          <a:endParaRPr lang="en-US"/>
        </a:p>
      </dgm:t>
    </dgm:pt>
    <dgm:pt modelId="{BF236978-33E4-44BB-8B0F-6DF2386E849E}">
      <dgm:prSet phldrT="[Text]"/>
      <dgm:spPr/>
      <dgm:t>
        <a:bodyPr/>
        <a:lstStyle/>
        <a:p>
          <a:r>
            <a:rPr lang="en-US" dirty="0" smtClean="0"/>
            <a:t>Bryan Health</a:t>
          </a:r>
          <a:endParaRPr lang="en-US" dirty="0"/>
        </a:p>
      </dgm:t>
    </dgm:pt>
    <dgm:pt modelId="{42EF1B68-0781-42E9-816C-E84FEA1B955A}" type="parTrans" cxnId="{EC79C06B-D1F7-413F-814F-6649AB2CD4C9}">
      <dgm:prSet/>
      <dgm:spPr/>
      <dgm:t>
        <a:bodyPr/>
        <a:lstStyle/>
        <a:p>
          <a:endParaRPr lang="en-US"/>
        </a:p>
      </dgm:t>
    </dgm:pt>
    <dgm:pt modelId="{CC891DF5-BF92-464E-AF49-1FF428F8F1F6}" type="sibTrans" cxnId="{EC79C06B-D1F7-413F-814F-6649AB2CD4C9}">
      <dgm:prSet/>
      <dgm:spPr/>
      <dgm:t>
        <a:bodyPr/>
        <a:lstStyle/>
        <a:p>
          <a:endParaRPr lang="en-US"/>
        </a:p>
      </dgm:t>
    </dgm:pt>
    <dgm:pt modelId="{F37CE99A-A1FD-4BE3-9CAB-FA0CB8828C75}">
      <dgm:prSet phldrT="[Text]"/>
      <dgm:spPr/>
      <dgm:t>
        <a:bodyPr/>
        <a:lstStyle/>
        <a:p>
          <a:r>
            <a:rPr lang="en-US" dirty="0" smtClean="0"/>
            <a:t>Lincoln Independent Physicians</a:t>
          </a:r>
          <a:endParaRPr lang="en-US" dirty="0"/>
        </a:p>
      </dgm:t>
    </dgm:pt>
    <dgm:pt modelId="{2420B3EA-69AE-466F-A4B8-BC7329E35CDF}" type="parTrans" cxnId="{FC83B534-839E-4298-9C9A-95D95B5835EF}">
      <dgm:prSet/>
      <dgm:spPr/>
      <dgm:t>
        <a:bodyPr/>
        <a:lstStyle/>
        <a:p>
          <a:endParaRPr lang="en-US"/>
        </a:p>
      </dgm:t>
    </dgm:pt>
    <dgm:pt modelId="{BF8AA477-CE57-47D9-B744-2681CCD88C32}" type="sibTrans" cxnId="{FC83B534-839E-4298-9C9A-95D95B5835EF}">
      <dgm:prSet/>
      <dgm:spPr/>
      <dgm:t>
        <a:bodyPr/>
        <a:lstStyle/>
        <a:p>
          <a:endParaRPr lang="en-US"/>
        </a:p>
      </dgm:t>
    </dgm:pt>
    <dgm:pt modelId="{97806B43-305D-497F-9E59-A40EB83EC09D}">
      <dgm:prSet phldrT="[Text]"/>
      <dgm:spPr/>
      <dgm:t>
        <a:bodyPr/>
        <a:lstStyle/>
        <a:p>
          <a:r>
            <a:rPr lang="en-US" dirty="0" smtClean="0"/>
            <a:t>Heartland Health Alliance Members</a:t>
          </a:r>
          <a:endParaRPr lang="en-US" dirty="0"/>
        </a:p>
      </dgm:t>
    </dgm:pt>
    <dgm:pt modelId="{CC2A71B7-6059-4E61-9F2F-B8F4425E85F3}" type="parTrans" cxnId="{3C5F1C06-0A41-4673-9627-64AB151B2853}">
      <dgm:prSet/>
      <dgm:spPr/>
      <dgm:t>
        <a:bodyPr/>
        <a:lstStyle/>
        <a:p>
          <a:endParaRPr lang="en-US"/>
        </a:p>
      </dgm:t>
    </dgm:pt>
    <dgm:pt modelId="{C7F25BFF-9B78-4473-9014-9D5EE52C7D1E}" type="sibTrans" cxnId="{3C5F1C06-0A41-4673-9627-64AB151B2853}">
      <dgm:prSet/>
      <dgm:spPr/>
      <dgm:t>
        <a:bodyPr/>
        <a:lstStyle/>
        <a:p>
          <a:endParaRPr lang="en-US"/>
        </a:p>
      </dgm:t>
    </dgm:pt>
    <dgm:pt modelId="{B57A3CD7-C06C-4829-923C-AA0C876998B9}" type="pres">
      <dgm:prSet presAssocID="{6FA2EE15-8878-4B98-AFB8-9FD8BE1B2EB2}" presName="cycle" presStyleCnt="0">
        <dgm:presLayoutVars>
          <dgm:chMax val="1"/>
          <dgm:dir/>
          <dgm:animLvl val="ctr"/>
          <dgm:resizeHandles val="exact"/>
        </dgm:presLayoutVars>
      </dgm:prSet>
      <dgm:spPr/>
      <dgm:t>
        <a:bodyPr/>
        <a:lstStyle/>
        <a:p>
          <a:endParaRPr lang="en-US"/>
        </a:p>
      </dgm:t>
    </dgm:pt>
    <dgm:pt modelId="{B9D9B60D-ACB5-4628-AAD8-6538AAB2D4EC}" type="pres">
      <dgm:prSet presAssocID="{AAD844AF-1AFA-4DEA-93FB-4A1425E91834}" presName="centerShape" presStyleLbl="node0" presStyleIdx="0" presStyleCnt="1" custScaleX="315575" custScaleY="59068"/>
      <dgm:spPr>
        <a:prstGeom prst="roundRect">
          <a:avLst/>
        </a:prstGeom>
      </dgm:spPr>
      <dgm:t>
        <a:bodyPr/>
        <a:lstStyle/>
        <a:p>
          <a:endParaRPr lang="en-US"/>
        </a:p>
      </dgm:t>
    </dgm:pt>
    <dgm:pt modelId="{2B996DDC-BE6C-4A47-83A8-FAF7B78E1C07}" type="pres">
      <dgm:prSet presAssocID="{42EF1B68-0781-42E9-816C-E84FEA1B955A}" presName="parTrans" presStyleLbl="bgSibTrans2D1" presStyleIdx="0" presStyleCnt="3"/>
      <dgm:spPr/>
      <dgm:t>
        <a:bodyPr/>
        <a:lstStyle/>
        <a:p>
          <a:endParaRPr lang="en-US"/>
        </a:p>
      </dgm:t>
    </dgm:pt>
    <dgm:pt modelId="{809E1257-6A26-49E8-ADDD-A795C615C18F}" type="pres">
      <dgm:prSet presAssocID="{BF236978-33E4-44BB-8B0F-6DF2386E849E}" presName="node" presStyleLbl="node1" presStyleIdx="0" presStyleCnt="3" custRadScaleRad="129872" custRadScaleInc="25638">
        <dgm:presLayoutVars>
          <dgm:bulletEnabled val="1"/>
        </dgm:presLayoutVars>
      </dgm:prSet>
      <dgm:spPr/>
      <dgm:t>
        <a:bodyPr/>
        <a:lstStyle/>
        <a:p>
          <a:endParaRPr lang="en-US"/>
        </a:p>
      </dgm:t>
    </dgm:pt>
    <dgm:pt modelId="{18AEE958-A226-45AE-A71E-61EE202348A9}" type="pres">
      <dgm:prSet presAssocID="{2420B3EA-69AE-466F-A4B8-BC7329E35CDF}" presName="parTrans" presStyleLbl="bgSibTrans2D1" presStyleIdx="1" presStyleCnt="3"/>
      <dgm:spPr/>
      <dgm:t>
        <a:bodyPr/>
        <a:lstStyle/>
        <a:p>
          <a:endParaRPr lang="en-US"/>
        </a:p>
      </dgm:t>
    </dgm:pt>
    <dgm:pt modelId="{FAFB8719-8183-4D51-99A4-8D572F24B6FD}" type="pres">
      <dgm:prSet presAssocID="{F37CE99A-A1FD-4BE3-9CAB-FA0CB8828C75}" presName="node" presStyleLbl="node1" presStyleIdx="1" presStyleCnt="3">
        <dgm:presLayoutVars>
          <dgm:bulletEnabled val="1"/>
        </dgm:presLayoutVars>
      </dgm:prSet>
      <dgm:spPr/>
      <dgm:t>
        <a:bodyPr/>
        <a:lstStyle/>
        <a:p>
          <a:endParaRPr lang="en-US"/>
        </a:p>
      </dgm:t>
    </dgm:pt>
    <dgm:pt modelId="{94C01CAC-C9FD-40DA-A132-17BFF477366D}" type="pres">
      <dgm:prSet presAssocID="{CC2A71B7-6059-4E61-9F2F-B8F4425E85F3}" presName="parTrans" presStyleLbl="bgSibTrans2D1" presStyleIdx="2" presStyleCnt="3"/>
      <dgm:spPr/>
      <dgm:t>
        <a:bodyPr/>
        <a:lstStyle/>
        <a:p>
          <a:endParaRPr lang="en-US"/>
        </a:p>
      </dgm:t>
    </dgm:pt>
    <dgm:pt modelId="{229812AE-281B-4108-82AD-37A5CCCAEF46}" type="pres">
      <dgm:prSet presAssocID="{97806B43-305D-497F-9E59-A40EB83EC09D}" presName="node" presStyleLbl="node1" presStyleIdx="2" presStyleCnt="3" custRadScaleRad="129586" custRadScaleInc="-25893">
        <dgm:presLayoutVars>
          <dgm:bulletEnabled val="1"/>
        </dgm:presLayoutVars>
      </dgm:prSet>
      <dgm:spPr/>
      <dgm:t>
        <a:bodyPr/>
        <a:lstStyle/>
        <a:p>
          <a:endParaRPr lang="en-US"/>
        </a:p>
      </dgm:t>
    </dgm:pt>
  </dgm:ptLst>
  <dgm:cxnLst>
    <dgm:cxn modelId="{E7B4BDD1-EB40-4F52-B023-3C238B940ADC}" type="presOf" srcId="{2420B3EA-69AE-466F-A4B8-BC7329E35CDF}" destId="{18AEE958-A226-45AE-A71E-61EE202348A9}" srcOrd="0" destOrd="0" presId="urn:microsoft.com/office/officeart/2005/8/layout/radial4"/>
    <dgm:cxn modelId="{FC83B534-839E-4298-9C9A-95D95B5835EF}" srcId="{AAD844AF-1AFA-4DEA-93FB-4A1425E91834}" destId="{F37CE99A-A1FD-4BE3-9CAB-FA0CB8828C75}" srcOrd="1" destOrd="0" parTransId="{2420B3EA-69AE-466F-A4B8-BC7329E35CDF}" sibTransId="{BF8AA477-CE57-47D9-B744-2681CCD88C32}"/>
    <dgm:cxn modelId="{BE843DB6-B9C7-40FA-B3F9-79A51E16A88B}" type="presOf" srcId="{AAD844AF-1AFA-4DEA-93FB-4A1425E91834}" destId="{B9D9B60D-ACB5-4628-AAD8-6538AAB2D4EC}" srcOrd="0" destOrd="0" presId="urn:microsoft.com/office/officeart/2005/8/layout/radial4"/>
    <dgm:cxn modelId="{29DCC822-9A88-4E61-BE0F-4D133A64ADE8}" type="presOf" srcId="{BF236978-33E4-44BB-8B0F-6DF2386E849E}" destId="{809E1257-6A26-49E8-ADDD-A795C615C18F}" srcOrd="0" destOrd="0" presId="urn:microsoft.com/office/officeart/2005/8/layout/radial4"/>
    <dgm:cxn modelId="{EC79C06B-D1F7-413F-814F-6649AB2CD4C9}" srcId="{AAD844AF-1AFA-4DEA-93FB-4A1425E91834}" destId="{BF236978-33E4-44BB-8B0F-6DF2386E849E}" srcOrd="0" destOrd="0" parTransId="{42EF1B68-0781-42E9-816C-E84FEA1B955A}" sibTransId="{CC891DF5-BF92-464E-AF49-1FF428F8F1F6}"/>
    <dgm:cxn modelId="{3C5F1C06-0A41-4673-9627-64AB151B2853}" srcId="{AAD844AF-1AFA-4DEA-93FB-4A1425E91834}" destId="{97806B43-305D-497F-9E59-A40EB83EC09D}" srcOrd="2" destOrd="0" parTransId="{CC2A71B7-6059-4E61-9F2F-B8F4425E85F3}" sibTransId="{C7F25BFF-9B78-4473-9014-9D5EE52C7D1E}"/>
    <dgm:cxn modelId="{798E8E42-323B-41E2-B6C2-FC23FED3E876}" srcId="{6FA2EE15-8878-4B98-AFB8-9FD8BE1B2EB2}" destId="{AAD844AF-1AFA-4DEA-93FB-4A1425E91834}" srcOrd="0" destOrd="0" parTransId="{561D7663-2E4E-451C-9A2F-0EDEE23983AA}" sibTransId="{0A58BEA9-53D2-409D-864F-C2640D613F60}"/>
    <dgm:cxn modelId="{9C6C3814-CA71-464A-863F-6978C76E2B52}" type="presOf" srcId="{42EF1B68-0781-42E9-816C-E84FEA1B955A}" destId="{2B996DDC-BE6C-4A47-83A8-FAF7B78E1C07}" srcOrd="0" destOrd="0" presId="urn:microsoft.com/office/officeart/2005/8/layout/radial4"/>
    <dgm:cxn modelId="{85853256-F7E1-404E-9C79-976417024310}" type="presOf" srcId="{F37CE99A-A1FD-4BE3-9CAB-FA0CB8828C75}" destId="{FAFB8719-8183-4D51-99A4-8D572F24B6FD}" srcOrd="0" destOrd="0" presId="urn:microsoft.com/office/officeart/2005/8/layout/radial4"/>
    <dgm:cxn modelId="{5136182D-D5B8-44DE-A49F-9B143A11ACCE}" type="presOf" srcId="{6FA2EE15-8878-4B98-AFB8-9FD8BE1B2EB2}" destId="{B57A3CD7-C06C-4829-923C-AA0C876998B9}" srcOrd="0" destOrd="0" presId="urn:microsoft.com/office/officeart/2005/8/layout/radial4"/>
    <dgm:cxn modelId="{04227369-1E33-40DA-9DDE-F14E1FBEE599}" type="presOf" srcId="{97806B43-305D-497F-9E59-A40EB83EC09D}" destId="{229812AE-281B-4108-82AD-37A5CCCAEF46}" srcOrd="0" destOrd="0" presId="urn:microsoft.com/office/officeart/2005/8/layout/radial4"/>
    <dgm:cxn modelId="{CA14ABAB-2082-4A68-8794-28FE33F30D16}" type="presOf" srcId="{CC2A71B7-6059-4E61-9F2F-B8F4425E85F3}" destId="{94C01CAC-C9FD-40DA-A132-17BFF477366D}" srcOrd="0" destOrd="0" presId="urn:microsoft.com/office/officeart/2005/8/layout/radial4"/>
    <dgm:cxn modelId="{BDDBF628-1982-40AB-8BF3-782910C45E93}" type="presParOf" srcId="{B57A3CD7-C06C-4829-923C-AA0C876998B9}" destId="{B9D9B60D-ACB5-4628-AAD8-6538AAB2D4EC}" srcOrd="0" destOrd="0" presId="urn:microsoft.com/office/officeart/2005/8/layout/radial4"/>
    <dgm:cxn modelId="{4EE85526-DEF0-482C-950E-E4DC5B79788E}" type="presParOf" srcId="{B57A3CD7-C06C-4829-923C-AA0C876998B9}" destId="{2B996DDC-BE6C-4A47-83A8-FAF7B78E1C07}" srcOrd="1" destOrd="0" presId="urn:microsoft.com/office/officeart/2005/8/layout/radial4"/>
    <dgm:cxn modelId="{00D0A1B2-F1B1-402A-BA4B-397C7B60A31A}" type="presParOf" srcId="{B57A3CD7-C06C-4829-923C-AA0C876998B9}" destId="{809E1257-6A26-49E8-ADDD-A795C615C18F}" srcOrd="2" destOrd="0" presId="urn:microsoft.com/office/officeart/2005/8/layout/radial4"/>
    <dgm:cxn modelId="{4CDD8026-066A-49F6-9597-CB7477123156}" type="presParOf" srcId="{B57A3CD7-C06C-4829-923C-AA0C876998B9}" destId="{18AEE958-A226-45AE-A71E-61EE202348A9}" srcOrd="3" destOrd="0" presId="urn:microsoft.com/office/officeart/2005/8/layout/radial4"/>
    <dgm:cxn modelId="{DD5745C5-1797-4B21-A5A5-A5D90EBF96B8}" type="presParOf" srcId="{B57A3CD7-C06C-4829-923C-AA0C876998B9}" destId="{FAFB8719-8183-4D51-99A4-8D572F24B6FD}" srcOrd="4" destOrd="0" presId="urn:microsoft.com/office/officeart/2005/8/layout/radial4"/>
    <dgm:cxn modelId="{1CF87B4B-DDB8-45FB-9EDE-BA40893A8C2B}" type="presParOf" srcId="{B57A3CD7-C06C-4829-923C-AA0C876998B9}" destId="{94C01CAC-C9FD-40DA-A132-17BFF477366D}" srcOrd="5" destOrd="0" presId="urn:microsoft.com/office/officeart/2005/8/layout/radial4"/>
    <dgm:cxn modelId="{06306AE3-B498-4E54-B4FB-EBAA7DEF106C}" type="presParOf" srcId="{B57A3CD7-C06C-4829-923C-AA0C876998B9}" destId="{229812AE-281B-4108-82AD-37A5CCCAEF4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9665-85FC-4D1D-8AAF-F8618E088555}">
      <dsp:nvSpPr>
        <dsp:cNvPr id="0" name=""/>
        <dsp:cNvSpPr/>
      </dsp:nvSpPr>
      <dsp:spPr>
        <a:xfrm>
          <a:off x="630423" y="3175"/>
          <a:ext cx="1903631" cy="114217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en-US" sz="2600" kern="1200" dirty="0" smtClean="0">
              <a:solidFill>
                <a:schemeClr val="bg2"/>
              </a:solidFill>
            </a:rPr>
            <a:t>Commercial</a:t>
          </a:r>
        </a:p>
        <a:p>
          <a:pPr lvl="0" algn="ctr" defTabSz="1155700">
            <a:lnSpc>
              <a:spcPct val="90000"/>
            </a:lnSpc>
            <a:spcBef>
              <a:spcPct val="0"/>
            </a:spcBef>
            <a:spcAft>
              <a:spcPct val="35000"/>
            </a:spcAft>
          </a:pPr>
          <a:r>
            <a:rPr lang="en-US" sz="2600" kern="1200" dirty="0" smtClean="0">
              <a:solidFill>
                <a:schemeClr val="bg2"/>
              </a:solidFill>
            </a:rPr>
            <a:t>45%</a:t>
          </a:r>
        </a:p>
      </dsp:txBody>
      <dsp:txXfrm>
        <a:off x="630423" y="3175"/>
        <a:ext cx="1903631" cy="1142179"/>
      </dsp:txXfrm>
    </dsp:sp>
    <dsp:sp modelId="{6DCE642D-10D3-413F-92FF-484FB896F3B5}">
      <dsp:nvSpPr>
        <dsp:cNvPr id="0" name=""/>
        <dsp:cNvSpPr/>
      </dsp:nvSpPr>
      <dsp:spPr>
        <a:xfrm>
          <a:off x="630423" y="1335718"/>
          <a:ext cx="1903631" cy="1142179"/>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en-US" sz="2600" kern="1200" dirty="0" smtClean="0">
              <a:solidFill>
                <a:schemeClr val="bg2"/>
              </a:solidFill>
            </a:rPr>
            <a:t>Medicaid</a:t>
          </a:r>
        </a:p>
        <a:p>
          <a:pPr lvl="0" algn="ctr" defTabSz="1155700">
            <a:lnSpc>
              <a:spcPct val="90000"/>
            </a:lnSpc>
            <a:spcBef>
              <a:spcPct val="0"/>
            </a:spcBef>
            <a:spcAft>
              <a:spcPct val="35000"/>
            </a:spcAft>
          </a:pPr>
          <a:r>
            <a:rPr lang="en-US" sz="2600" kern="1200" dirty="0" smtClean="0">
              <a:solidFill>
                <a:schemeClr val="bg2"/>
              </a:solidFill>
            </a:rPr>
            <a:t>18%</a:t>
          </a:r>
          <a:endParaRPr lang="en-US" sz="2600" kern="1200" dirty="0">
            <a:solidFill>
              <a:schemeClr val="bg2"/>
            </a:solidFill>
          </a:endParaRPr>
        </a:p>
      </dsp:txBody>
      <dsp:txXfrm>
        <a:off x="630423" y="1335718"/>
        <a:ext cx="1903631" cy="1142179"/>
      </dsp:txXfrm>
    </dsp:sp>
    <dsp:sp modelId="{024D1877-C9E4-4673-A7EC-2D000BB405C7}">
      <dsp:nvSpPr>
        <dsp:cNvPr id="0" name=""/>
        <dsp:cNvSpPr/>
      </dsp:nvSpPr>
      <dsp:spPr>
        <a:xfrm>
          <a:off x="630423" y="2668260"/>
          <a:ext cx="1903631" cy="1142179"/>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en-US" sz="2600" kern="1200" dirty="0" smtClean="0">
              <a:solidFill>
                <a:schemeClr val="bg2"/>
              </a:solidFill>
            </a:rPr>
            <a:t>Uninsured </a:t>
          </a:r>
        </a:p>
        <a:p>
          <a:pPr lvl="0" algn="ctr" defTabSz="1155700">
            <a:lnSpc>
              <a:spcPct val="90000"/>
            </a:lnSpc>
            <a:spcBef>
              <a:spcPct val="0"/>
            </a:spcBef>
            <a:spcAft>
              <a:spcPct val="35000"/>
            </a:spcAft>
          </a:pPr>
          <a:r>
            <a:rPr lang="en-US" sz="2600" kern="1200" dirty="0" smtClean="0">
              <a:solidFill>
                <a:schemeClr val="bg2"/>
              </a:solidFill>
            </a:rPr>
            <a:t>12%</a:t>
          </a:r>
          <a:endParaRPr lang="en-US" sz="2600" kern="1200" dirty="0">
            <a:solidFill>
              <a:schemeClr val="bg2"/>
            </a:solidFill>
          </a:endParaRPr>
        </a:p>
      </dsp:txBody>
      <dsp:txXfrm>
        <a:off x="630423" y="2668260"/>
        <a:ext cx="1903631" cy="1142179"/>
      </dsp:txXfrm>
    </dsp:sp>
    <dsp:sp modelId="{82DCBDC1-DD6B-46B6-94C2-1C0E8C78E50A}">
      <dsp:nvSpPr>
        <dsp:cNvPr id="0" name=""/>
        <dsp:cNvSpPr/>
      </dsp:nvSpPr>
      <dsp:spPr>
        <a:xfrm>
          <a:off x="630423" y="4000802"/>
          <a:ext cx="1903631" cy="1142179"/>
        </a:xfrm>
        <a:prstGeom prst="rect">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en-US" sz="2600" kern="1200" dirty="0" smtClean="0">
              <a:solidFill>
                <a:schemeClr val="bg2"/>
              </a:solidFill>
            </a:rPr>
            <a:t>Medicare</a:t>
          </a:r>
        </a:p>
        <a:p>
          <a:pPr lvl="0" algn="ctr" defTabSz="1155700">
            <a:lnSpc>
              <a:spcPct val="90000"/>
            </a:lnSpc>
            <a:spcBef>
              <a:spcPct val="0"/>
            </a:spcBef>
            <a:spcAft>
              <a:spcPct val="35000"/>
            </a:spcAft>
          </a:pPr>
          <a:r>
            <a:rPr lang="en-US" sz="2600" kern="1200" dirty="0" smtClean="0">
              <a:solidFill>
                <a:schemeClr val="bg2"/>
              </a:solidFill>
            </a:rPr>
            <a:t>25%</a:t>
          </a:r>
          <a:endParaRPr lang="en-US" sz="2600" kern="1200" dirty="0">
            <a:solidFill>
              <a:schemeClr val="bg2"/>
            </a:solidFill>
          </a:endParaRPr>
        </a:p>
      </dsp:txBody>
      <dsp:txXfrm>
        <a:off x="630423" y="4000802"/>
        <a:ext cx="1903631" cy="1142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9665-85FC-4D1D-8AAF-F8618E088555}">
      <dsp:nvSpPr>
        <dsp:cNvPr id="0" name=""/>
        <dsp:cNvSpPr/>
      </dsp:nvSpPr>
      <dsp:spPr>
        <a:xfrm>
          <a:off x="172780" y="1099"/>
          <a:ext cx="2358172" cy="90775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ts val="0"/>
            </a:spcAft>
          </a:pPr>
          <a:r>
            <a:rPr lang="en-US" sz="2700" kern="1200" dirty="0" smtClean="0">
              <a:solidFill>
                <a:schemeClr val="bg2"/>
              </a:solidFill>
            </a:rPr>
            <a:t>Commercial</a:t>
          </a:r>
        </a:p>
        <a:p>
          <a:pPr lvl="0" algn="ctr" defTabSz="1200150">
            <a:lnSpc>
              <a:spcPct val="90000"/>
            </a:lnSpc>
            <a:spcBef>
              <a:spcPct val="0"/>
            </a:spcBef>
            <a:spcAft>
              <a:spcPct val="35000"/>
            </a:spcAft>
          </a:pPr>
          <a:r>
            <a:rPr lang="en-US" sz="2700" kern="1200" dirty="0" smtClean="0">
              <a:solidFill>
                <a:schemeClr val="bg2"/>
              </a:solidFill>
            </a:rPr>
            <a:t>36%</a:t>
          </a:r>
        </a:p>
      </dsp:txBody>
      <dsp:txXfrm>
        <a:off x="172780" y="1099"/>
        <a:ext cx="2358172" cy="907757"/>
      </dsp:txXfrm>
    </dsp:sp>
    <dsp:sp modelId="{6DCE642D-10D3-413F-92FF-484FB896F3B5}">
      <dsp:nvSpPr>
        <dsp:cNvPr id="0" name=""/>
        <dsp:cNvSpPr/>
      </dsp:nvSpPr>
      <dsp:spPr>
        <a:xfrm>
          <a:off x="180753" y="1060149"/>
          <a:ext cx="2342226" cy="907757"/>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ts val="0"/>
            </a:spcAft>
          </a:pPr>
          <a:r>
            <a:rPr lang="en-US" sz="2700" kern="1200" dirty="0" smtClean="0">
              <a:solidFill>
                <a:schemeClr val="bg2"/>
              </a:solidFill>
            </a:rPr>
            <a:t>Medicaid</a:t>
          </a:r>
        </a:p>
        <a:p>
          <a:pPr lvl="0" algn="ctr" defTabSz="1200150">
            <a:lnSpc>
              <a:spcPct val="90000"/>
            </a:lnSpc>
            <a:spcBef>
              <a:spcPct val="0"/>
            </a:spcBef>
            <a:spcAft>
              <a:spcPct val="35000"/>
            </a:spcAft>
          </a:pPr>
          <a:r>
            <a:rPr lang="en-US" sz="2700" kern="1200" dirty="0" smtClean="0">
              <a:solidFill>
                <a:schemeClr val="bg2"/>
              </a:solidFill>
            </a:rPr>
            <a:t>24%</a:t>
          </a:r>
          <a:endParaRPr lang="en-US" sz="2700" kern="1200" dirty="0">
            <a:solidFill>
              <a:schemeClr val="bg2"/>
            </a:solidFill>
          </a:endParaRPr>
        </a:p>
      </dsp:txBody>
      <dsp:txXfrm>
        <a:off x="180753" y="1060149"/>
        <a:ext cx="2342226" cy="907757"/>
      </dsp:txXfrm>
    </dsp:sp>
    <dsp:sp modelId="{024D1877-C9E4-4673-A7EC-2D000BB405C7}">
      <dsp:nvSpPr>
        <dsp:cNvPr id="0" name=""/>
        <dsp:cNvSpPr/>
      </dsp:nvSpPr>
      <dsp:spPr>
        <a:xfrm>
          <a:off x="180753" y="2119200"/>
          <a:ext cx="2342226" cy="907757"/>
        </a:xfrm>
        <a:prstGeom prst="rect">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ts val="0"/>
            </a:spcAft>
          </a:pPr>
          <a:r>
            <a:rPr lang="en-US" sz="2700" kern="1200" dirty="0" smtClean="0">
              <a:solidFill>
                <a:schemeClr val="bg2"/>
              </a:solidFill>
            </a:rPr>
            <a:t>Exchange </a:t>
          </a:r>
        </a:p>
        <a:p>
          <a:pPr lvl="0" algn="ctr" defTabSz="1200150">
            <a:lnSpc>
              <a:spcPct val="90000"/>
            </a:lnSpc>
            <a:spcBef>
              <a:spcPct val="0"/>
            </a:spcBef>
            <a:spcAft>
              <a:spcPct val="35000"/>
            </a:spcAft>
          </a:pPr>
          <a:r>
            <a:rPr lang="en-US" sz="2700" kern="1200" dirty="0" smtClean="0">
              <a:solidFill>
                <a:schemeClr val="bg2"/>
              </a:solidFill>
            </a:rPr>
            <a:t>9%</a:t>
          </a:r>
          <a:endParaRPr lang="en-US" sz="2700" kern="1200" dirty="0">
            <a:solidFill>
              <a:schemeClr val="bg2"/>
            </a:solidFill>
          </a:endParaRPr>
        </a:p>
      </dsp:txBody>
      <dsp:txXfrm>
        <a:off x="180753" y="2119200"/>
        <a:ext cx="2342226" cy="907757"/>
      </dsp:txXfrm>
    </dsp:sp>
    <dsp:sp modelId="{82DCBDC1-DD6B-46B6-94C2-1C0E8C78E50A}">
      <dsp:nvSpPr>
        <dsp:cNvPr id="0" name=""/>
        <dsp:cNvSpPr/>
      </dsp:nvSpPr>
      <dsp:spPr>
        <a:xfrm>
          <a:off x="180753" y="3178250"/>
          <a:ext cx="2342226" cy="907757"/>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ts val="0"/>
            </a:spcAft>
          </a:pPr>
          <a:r>
            <a:rPr lang="en-US" sz="2700" kern="1200" dirty="0" smtClean="0">
              <a:solidFill>
                <a:schemeClr val="bg2"/>
              </a:solidFill>
            </a:rPr>
            <a:t>Uninsured</a:t>
          </a:r>
        </a:p>
        <a:p>
          <a:pPr lvl="0" algn="ctr" defTabSz="1200150">
            <a:lnSpc>
              <a:spcPct val="90000"/>
            </a:lnSpc>
            <a:spcBef>
              <a:spcPct val="0"/>
            </a:spcBef>
            <a:spcAft>
              <a:spcPct val="35000"/>
            </a:spcAft>
          </a:pPr>
          <a:r>
            <a:rPr lang="en-US" sz="2700" kern="1200" dirty="0" smtClean="0">
              <a:solidFill>
                <a:schemeClr val="bg2"/>
              </a:solidFill>
            </a:rPr>
            <a:t>6%</a:t>
          </a:r>
          <a:endParaRPr lang="en-US" sz="2700" kern="1200" dirty="0">
            <a:solidFill>
              <a:schemeClr val="bg2"/>
            </a:solidFill>
          </a:endParaRPr>
        </a:p>
      </dsp:txBody>
      <dsp:txXfrm>
        <a:off x="180753" y="3178250"/>
        <a:ext cx="2342226" cy="907757"/>
      </dsp:txXfrm>
    </dsp:sp>
    <dsp:sp modelId="{3F5D1ECD-844E-4484-B65E-E4E60D6019CF}">
      <dsp:nvSpPr>
        <dsp:cNvPr id="0" name=""/>
        <dsp:cNvSpPr/>
      </dsp:nvSpPr>
      <dsp:spPr>
        <a:xfrm>
          <a:off x="191382" y="4237301"/>
          <a:ext cx="2320969" cy="907757"/>
        </a:xfrm>
        <a:prstGeom prst="rect">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ts val="0"/>
            </a:spcAft>
          </a:pPr>
          <a:r>
            <a:rPr lang="en-US" sz="2700" kern="1200" dirty="0" smtClean="0">
              <a:solidFill>
                <a:schemeClr val="bg2"/>
              </a:solidFill>
            </a:rPr>
            <a:t>Medicare</a:t>
          </a:r>
        </a:p>
        <a:p>
          <a:pPr lvl="0" algn="ctr" defTabSz="1200150">
            <a:lnSpc>
              <a:spcPct val="90000"/>
            </a:lnSpc>
            <a:spcBef>
              <a:spcPct val="0"/>
            </a:spcBef>
            <a:spcAft>
              <a:spcPct val="35000"/>
            </a:spcAft>
          </a:pPr>
          <a:r>
            <a:rPr lang="en-US" sz="2700" kern="1200" dirty="0" smtClean="0">
              <a:solidFill>
                <a:schemeClr val="bg2"/>
              </a:solidFill>
            </a:rPr>
            <a:t>25%</a:t>
          </a:r>
          <a:endParaRPr lang="en-US" sz="2700" kern="1200" dirty="0">
            <a:solidFill>
              <a:schemeClr val="bg2"/>
            </a:solidFill>
          </a:endParaRPr>
        </a:p>
      </dsp:txBody>
      <dsp:txXfrm>
        <a:off x="191382" y="4237301"/>
        <a:ext cx="2320969" cy="907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3AD0-5894-4924-9714-2FCE3A98F471}">
      <dsp:nvSpPr>
        <dsp:cNvPr id="0" name=""/>
        <dsp:cNvSpPr/>
      </dsp:nvSpPr>
      <dsp:spPr>
        <a:xfrm>
          <a:off x="711453" y="0"/>
          <a:ext cx="6717188" cy="4422775"/>
        </a:xfrm>
        <a:prstGeom prst="rightArrow">
          <a:avLst/>
        </a:prstGeom>
        <a:solidFill>
          <a:schemeClr val="accent1"/>
        </a:solid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300000" prstMaterial="metal">
          <a:bevelT w="19050"/>
          <a:bevelB w="19050"/>
        </a:sp3d>
      </dsp:spPr>
      <dsp:style>
        <a:lnRef idx="1">
          <a:scrgbClr r="0" g="0" b="0"/>
        </a:lnRef>
        <a:fillRef idx="1">
          <a:scrgbClr r="0" g="0" b="0"/>
        </a:fillRef>
        <a:effectRef idx="0">
          <a:scrgbClr r="0" g="0" b="0"/>
        </a:effectRef>
        <a:fontRef idx="minor"/>
      </dsp:style>
    </dsp:sp>
    <dsp:sp modelId="{2E3AFD9C-87BB-4B6D-B374-B8026E6EAEBB}">
      <dsp:nvSpPr>
        <dsp:cNvPr id="0" name=""/>
        <dsp:cNvSpPr/>
      </dsp:nvSpPr>
      <dsp:spPr>
        <a:xfrm>
          <a:off x="8489" y="1326832"/>
          <a:ext cx="2543641" cy="176911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Fee For Service</a:t>
          </a:r>
          <a:endParaRPr lang="en-US" sz="3000" kern="1200" dirty="0"/>
        </a:p>
      </dsp:txBody>
      <dsp:txXfrm>
        <a:off x="94850" y="1413193"/>
        <a:ext cx="2370919" cy="1596388"/>
      </dsp:txXfrm>
    </dsp:sp>
    <dsp:sp modelId="{E8C0613F-B89C-4802-8AAC-335F371F17FA}">
      <dsp:nvSpPr>
        <dsp:cNvPr id="0" name=""/>
        <dsp:cNvSpPr/>
      </dsp:nvSpPr>
      <dsp:spPr>
        <a:xfrm>
          <a:off x="2679466" y="1326832"/>
          <a:ext cx="2543641" cy="176911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Fee For Value</a:t>
          </a:r>
          <a:endParaRPr lang="en-US" sz="3000" kern="1200" dirty="0"/>
        </a:p>
      </dsp:txBody>
      <dsp:txXfrm>
        <a:off x="2765827" y="1413193"/>
        <a:ext cx="2370919" cy="1596388"/>
      </dsp:txXfrm>
    </dsp:sp>
    <dsp:sp modelId="{473A0E79-53AB-4B2E-B1F8-36237C0F5B60}">
      <dsp:nvSpPr>
        <dsp:cNvPr id="0" name=""/>
        <dsp:cNvSpPr/>
      </dsp:nvSpPr>
      <dsp:spPr>
        <a:xfrm>
          <a:off x="5350444" y="1326832"/>
          <a:ext cx="2543641" cy="176911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Population Health Management</a:t>
          </a:r>
          <a:endParaRPr lang="en-US" sz="3000" kern="1200" dirty="0"/>
        </a:p>
      </dsp:txBody>
      <dsp:txXfrm>
        <a:off x="5436805" y="1413193"/>
        <a:ext cx="2370919" cy="1596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9B60D-ACB5-4628-AAD8-6538AAB2D4EC}">
      <dsp:nvSpPr>
        <dsp:cNvPr id="0" name=""/>
        <dsp:cNvSpPr/>
      </dsp:nvSpPr>
      <dsp:spPr>
        <a:xfrm>
          <a:off x="768699" y="3023820"/>
          <a:ext cx="6365175" cy="1191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ts val="0"/>
            </a:spcAft>
          </a:pPr>
          <a:r>
            <a:rPr lang="en-US" sz="4000" kern="1200" dirty="0" smtClean="0"/>
            <a:t>Bryan Health Connect</a:t>
          </a:r>
        </a:p>
        <a:p>
          <a:pPr lvl="0" algn="ctr" defTabSz="1778000">
            <a:lnSpc>
              <a:spcPct val="90000"/>
            </a:lnSpc>
            <a:spcBef>
              <a:spcPct val="0"/>
            </a:spcBef>
            <a:spcAft>
              <a:spcPct val="35000"/>
            </a:spcAft>
          </a:pPr>
          <a:r>
            <a:rPr lang="en-US" sz="3100" kern="1200" dirty="0" smtClean="0"/>
            <a:t>Physician Hospital Organization</a:t>
          </a:r>
          <a:endParaRPr lang="en-US" sz="3100" kern="1200" dirty="0"/>
        </a:p>
      </dsp:txBody>
      <dsp:txXfrm>
        <a:off x="826859" y="3081980"/>
        <a:ext cx="6248855" cy="1075086"/>
      </dsp:txXfrm>
    </dsp:sp>
    <dsp:sp modelId="{2B996DDC-BE6C-4A47-83A8-FAF7B78E1C07}">
      <dsp:nvSpPr>
        <dsp:cNvPr id="0" name=""/>
        <dsp:cNvSpPr/>
      </dsp:nvSpPr>
      <dsp:spPr>
        <a:xfrm rot="13822968">
          <a:off x="1303049" y="1657837"/>
          <a:ext cx="2524643" cy="5748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E1257-6A26-49E8-ADDD-A795C615C18F}">
      <dsp:nvSpPr>
        <dsp:cNvPr id="0" name=""/>
        <dsp:cNvSpPr/>
      </dsp:nvSpPr>
      <dsp:spPr>
        <a:xfrm>
          <a:off x="802365" y="206404"/>
          <a:ext cx="1916158" cy="1532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Bryan Health</a:t>
          </a:r>
          <a:endParaRPr lang="en-US" sz="2400" kern="1200" dirty="0"/>
        </a:p>
      </dsp:txBody>
      <dsp:txXfrm>
        <a:off x="847263" y="251302"/>
        <a:ext cx="1826362" cy="1443130"/>
      </dsp:txXfrm>
    </dsp:sp>
    <dsp:sp modelId="{18AEE958-A226-45AE-A71E-61EE202348A9}">
      <dsp:nvSpPr>
        <dsp:cNvPr id="0" name=""/>
        <dsp:cNvSpPr/>
      </dsp:nvSpPr>
      <dsp:spPr>
        <a:xfrm rot="16200000">
          <a:off x="2982752" y="1655122"/>
          <a:ext cx="1937069" cy="5748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B8719-8183-4D51-99A4-8D572F24B6FD}">
      <dsp:nvSpPr>
        <dsp:cNvPr id="0" name=""/>
        <dsp:cNvSpPr/>
      </dsp:nvSpPr>
      <dsp:spPr>
        <a:xfrm>
          <a:off x="2993208" y="207548"/>
          <a:ext cx="1916158" cy="1532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Lincoln Independent Physicians</a:t>
          </a:r>
          <a:endParaRPr lang="en-US" sz="2400" kern="1200" dirty="0"/>
        </a:p>
      </dsp:txBody>
      <dsp:txXfrm>
        <a:off x="3038106" y="252446"/>
        <a:ext cx="1826362" cy="1443130"/>
      </dsp:txXfrm>
    </dsp:sp>
    <dsp:sp modelId="{94C01CAC-C9FD-40DA-A132-17BFF477366D}">
      <dsp:nvSpPr>
        <dsp:cNvPr id="0" name=""/>
        <dsp:cNvSpPr/>
      </dsp:nvSpPr>
      <dsp:spPr>
        <a:xfrm rot="18567852">
          <a:off x="4070219" y="1657802"/>
          <a:ext cx="2518992" cy="5748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9812AE-281B-4108-82AD-37A5CCCAEF46}">
      <dsp:nvSpPr>
        <dsp:cNvPr id="0" name=""/>
        <dsp:cNvSpPr/>
      </dsp:nvSpPr>
      <dsp:spPr>
        <a:xfrm>
          <a:off x="5172166" y="206404"/>
          <a:ext cx="1916158" cy="1532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Heartland Health Alliance Members</a:t>
          </a:r>
          <a:endParaRPr lang="en-US" sz="2400" kern="1200" dirty="0"/>
        </a:p>
      </dsp:txBody>
      <dsp:txXfrm>
        <a:off x="5217064" y="251302"/>
        <a:ext cx="1826362" cy="14431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48675E-7FC8-45D1-9920-1A05F3168E77}" type="datetimeFigureOut">
              <a:rPr lang="en-US" smtClean="0"/>
              <a:pPr/>
              <a:t>9/19/2013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729D90-743E-4E9E-8C42-A308E88C6A16}" type="slidenum">
              <a:rPr lang="en-US" smtClean="0"/>
              <a:pPr/>
              <a:t>‹#›</a:t>
            </a:fld>
            <a:endParaRPr lang="en-US"/>
          </a:p>
        </p:txBody>
      </p:sp>
    </p:spTree>
    <p:extLst>
      <p:ext uri="{BB962C8B-B14F-4D97-AF65-F5344CB8AC3E}">
        <p14:creationId xmlns:p14="http://schemas.microsoft.com/office/powerpoint/2010/main" val="42624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4D690B-18BC-47EA-AEE7-F9E0011C543B}" type="datetimeFigureOut">
              <a:rPr lang="en-US" smtClean="0"/>
              <a:pPr/>
              <a:t>9/19/2013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72BAEB-3870-4552-B430-44AEA904020D}" type="slidenum">
              <a:rPr lang="en-US" smtClean="0"/>
              <a:pPr/>
              <a:t>‹#›</a:t>
            </a:fld>
            <a:endParaRPr lang="en-US"/>
          </a:p>
        </p:txBody>
      </p:sp>
    </p:spTree>
    <p:extLst>
      <p:ext uri="{BB962C8B-B14F-4D97-AF65-F5344CB8AC3E}">
        <p14:creationId xmlns:p14="http://schemas.microsoft.com/office/powerpoint/2010/main" val="315179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72BAEB-3870-4552-B430-44AEA904020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Here are the different subsidiaries (or affiliates) of the Health System.</a:t>
            </a:r>
          </a:p>
          <a:p>
            <a:endParaRPr lang="en-US" dirty="0" smtClean="0"/>
          </a:p>
          <a:p>
            <a:r>
              <a:rPr lang="en-US" dirty="0" smtClean="0"/>
              <a:t>You can comment on each or only some as you feel comfortable.</a:t>
            </a:r>
          </a:p>
          <a:p>
            <a:endParaRPr lang="en-US" dirty="0" smtClean="0"/>
          </a:p>
          <a:p>
            <a:r>
              <a:rPr lang="en-US" dirty="0" smtClean="0"/>
              <a:t>Describe the services they provide and the location if appropriate.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BAC7B-C11C-4ECE-B379-B6354D184CCC}" type="slidenum">
              <a:rPr lang="en-US"/>
              <a:pPr/>
              <a:t>5</a:t>
            </a:fld>
            <a:endParaRPr lang="en-US" dirty="0"/>
          </a:p>
        </p:txBody>
      </p:sp>
      <p:sp>
        <p:nvSpPr>
          <p:cNvPr id="108546" name="Rectangle 2"/>
          <p:cNvSpPr>
            <a:spLocks noGrp="1" noRot="1" noChangeAspect="1" noChangeArrowheads="1" noTextEdit="1"/>
          </p:cNvSpPr>
          <p:nvPr>
            <p:ph type="sldImg"/>
          </p:nvPr>
        </p:nvSpPr>
        <p:spPr>
          <a:xfrm>
            <a:off x="1195388" y="693738"/>
            <a:ext cx="4632325" cy="3475037"/>
          </a:xfrm>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red dots on this</a:t>
            </a:r>
            <a:r>
              <a:rPr lang="en-US" dirty="0" smtClean="0"/>
              <a:t> map indicate the nine founding health systems who initiated</a:t>
            </a:r>
            <a:r>
              <a:rPr lang="en-US" baseline="0" dirty="0" smtClean="0"/>
              <a:t> the discussions to form the Regional Provider Network.  The blue dots represent critical access hospitals who have the opportunity to participate in the Network.  Looking at this graphic, you can see the potential for a broad base of providers across the entire state of Nebraska as well as western Iowa, northwest Missouri and north Kansas.</a:t>
            </a:r>
            <a:endParaRPr lang="en-US" dirty="0"/>
          </a:p>
        </p:txBody>
      </p:sp>
      <p:sp>
        <p:nvSpPr>
          <p:cNvPr id="4" name="Slide Number Placeholder 3"/>
          <p:cNvSpPr>
            <a:spLocks noGrp="1"/>
          </p:cNvSpPr>
          <p:nvPr>
            <p:ph type="sldNum" sz="quarter" idx="10"/>
          </p:nvPr>
        </p:nvSpPr>
        <p:spPr/>
        <p:txBody>
          <a:bodyPr/>
          <a:lstStyle/>
          <a:p>
            <a:fld id="{1EE76749-DD74-4168-9A59-C8B5048F0EA3}" type="slidenum">
              <a:rPr lang="en-US" smtClean="0"/>
              <a:pPr/>
              <a:t>19</a:t>
            </a:fld>
            <a:endParaRPr lang="en-US" dirty="0"/>
          </a:p>
        </p:txBody>
      </p:sp>
    </p:spTree>
    <p:extLst>
      <p:ext uri="{BB962C8B-B14F-4D97-AF65-F5344CB8AC3E}">
        <p14:creationId xmlns:p14="http://schemas.microsoft.com/office/powerpoint/2010/main" val="141582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BAC7B-C11C-4ECE-B379-B6354D184CCC}" type="slidenum">
              <a:rPr lang="en-US"/>
              <a:pPr/>
              <a:t>23</a:t>
            </a:fld>
            <a:endParaRPr lang="en-US" dirty="0"/>
          </a:p>
        </p:txBody>
      </p:sp>
      <p:sp>
        <p:nvSpPr>
          <p:cNvPr id="108546" name="Rectangle 2"/>
          <p:cNvSpPr>
            <a:spLocks noGrp="1" noRot="1" noChangeAspect="1" noChangeArrowheads="1" noTextEdit="1"/>
          </p:cNvSpPr>
          <p:nvPr>
            <p:ph type="sldImg"/>
          </p:nvPr>
        </p:nvSpPr>
        <p:spPr>
          <a:xfrm>
            <a:off x="1195388" y="693738"/>
            <a:ext cx="4632325" cy="3475037"/>
          </a:xfrm>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gradFill rotWithShape="1">
            <a:gsLst>
              <a:gs pos="0">
                <a:srgbClr val="005294"/>
              </a:gs>
              <a:gs pos="88000">
                <a:srgbClr val="004175"/>
              </a:gs>
              <a:gs pos="100000">
                <a:srgbClr val="004175"/>
              </a:gs>
            </a:gsLst>
            <a:lin ang="426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rgbClr val="1E3964"/>
              </a:solidFill>
              <a:latin typeface="+mn-lt"/>
              <a:ea typeface="+mn-ea"/>
            </a:endParaRPr>
          </a:p>
        </p:txBody>
      </p:sp>
      <p:pic>
        <p:nvPicPr>
          <p:cNvPr id="5" name="Picture 5" descr="BryanHealth_Rev_horz.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6075" y="5508625"/>
            <a:ext cx="29749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40833" y="3237636"/>
            <a:ext cx="6269264" cy="1752601"/>
          </a:xfrm>
        </p:spPr>
        <p:txBody>
          <a:bodyPr lIns="0" tIns="0" rIns="0" bIns="0">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7" name="Title 1"/>
          <p:cNvSpPr>
            <a:spLocks noGrp="1"/>
          </p:cNvSpPr>
          <p:nvPr>
            <p:ph type="ctrTitle"/>
          </p:nvPr>
        </p:nvSpPr>
        <p:spPr>
          <a:xfrm>
            <a:off x="740834" y="1300621"/>
            <a:ext cx="6269263" cy="1794668"/>
          </a:xfrm>
        </p:spPr>
        <p:txBody>
          <a:bodyPr>
            <a:noAutofit/>
          </a:bodyPr>
          <a:lstStyle>
            <a:lvl1pPr algn="l">
              <a:defRPr sz="5400" i="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51914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866" y="1600201"/>
            <a:ext cx="7902841" cy="4422336"/>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620866" y="274320"/>
            <a:ext cx="7902841"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9671720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5999163"/>
            <a:ext cx="9144000" cy="858837"/>
          </a:xfrm>
          <a:prstGeom prst="rect">
            <a:avLst/>
          </a:prstGeom>
          <a:gradFill rotWithShape="1">
            <a:gsLst>
              <a:gs pos="0">
                <a:srgbClr val="005294"/>
              </a:gs>
              <a:gs pos="17999">
                <a:srgbClr val="005294"/>
              </a:gs>
              <a:gs pos="100000">
                <a:srgbClr val="004175"/>
              </a:gs>
            </a:gsLst>
            <a:lin ang="2112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descr="BryanHealth_Rev_horz.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1425" y="6111875"/>
            <a:ext cx="2224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0866" y="1229710"/>
            <a:ext cx="7902841" cy="4792827"/>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620866" y="274320"/>
            <a:ext cx="7902841" cy="561252"/>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237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Watermark">
    <p:spTree>
      <p:nvGrpSpPr>
        <p:cNvPr id="1" name=""/>
        <p:cNvGrpSpPr/>
        <p:nvPr/>
      </p:nvGrpSpPr>
      <p:grpSpPr>
        <a:xfrm>
          <a:off x="0" y="0"/>
          <a:ext cx="0" cy="0"/>
          <a:chOff x="0" y="0"/>
          <a:chExt cx="0" cy="0"/>
        </a:xfrm>
      </p:grpSpPr>
      <p:sp>
        <p:nvSpPr>
          <p:cNvPr id="2" name="Title 1"/>
          <p:cNvSpPr>
            <a:spLocks noGrp="1"/>
          </p:cNvSpPr>
          <p:nvPr>
            <p:ph type="title"/>
          </p:nvPr>
        </p:nvSpPr>
        <p:spPr>
          <a:xfrm>
            <a:off x="620865" y="274320"/>
            <a:ext cx="7896296" cy="1143000"/>
          </a:xfrm>
        </p:spPr>
        <p:txBody>
          <a:bodyPr/>
          <a:lstStyle>
            <a:lvl1pPr algn="l">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621106" y="1600199"/>
            <a:ext cx="7896055" cy="4419277"/>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70671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999163"/>
            <a:ext cx="9144000" cy="858837"/>
          </a:xfrm>
          <a:prstGeom prst="rect">
            <a:avLst/>
          </a:prstGeom>
          <a:gradFill rotWithShape="1">
            <a:gsLst>
              <a:gs pos="0">
                <a:srgbClr val="005294"/>
              </a:gs>
              <a:gs pos="17999">
                <a:srgbClr val="005294"/>
              </a:gs>
              <a:gs pos="100000">
                <a:srgbClr val="004175"/>
              </a:gs>
            </a:gsLst>
            <a:lin ang="2112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6" descr="BryanHealth_Rev_horz.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1425" y="6119813"/>
            <a:ext cx="2224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5456" y="1721124"/>
            <a:ext cx="7539257" cy="1362075"/>
          </a:xfrm>
        </p:spPr>
        <p:txBody>
          <a:bodyPr>
            <a:noAutofit/>
          </a:bodyPr>
          <a:lstStyle>
            <a:lvl1pPr algn="l">
              <a:defRPr sz="4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43186" y="3353071"/>
            <a:ext cx="7772400" cy="1500187"/>
          </a:xfrm>
        </p:spPr>
        <p:txBody>
          <a:bodyPr lIns="0" tIns="0" rIns="0" bIns="0">
            <a:normAutofit/>
          </a:bodyPr>
          <a:lstStyle>
            <a:lvl1pPr marL="0" indent="0">
              <a:buNone/>
              <a:defRPr sz="26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335097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1929" y="1600200"/>
            <a:ext cx="3914119" cy="4422337"/>
          </a:xfrm>
        </p:spPr>
        <p:txBody>
          <a:bodyPr>
            <a:normAutofit/>
          </a:bodyPr>
          <a:lstStyle>
            <a:lvl1pPr>
              <a:defRPr sz="2400">
                <a:solidFill>
                  <a:srgbClr val="262626"/>
                </a:solidFill>
              </a:defRPr>
            </a:lvl1pPr>
            <a:lvl2pPr>
              <a:defRPr sz="2000">
                <a:solidFill>
                  <a:srgbClr val="262626"/>
                </a:solidFill>
              </a:defRPr>
            </a:lvl2pPr>
            <a:lvl3pPr>
              <a:defRPr sz="2000">
                <a:solidFill>
                  <a:srgbClr val="262626"/>
                </a:solidFill>
              </a:defRPr>
            </a:lvl3pPr>
            <a:lvl4pPr>
              <a:defRPr sz="2000">
                <a:solidFill>
                  <a:srgbClr val="262626"/>
                </a:solidFill>
              </a:defRPr>
            </a:lvl4pPr>
            <a:lvl5pPr>
              <a:defRPr sz="2000">
                <a:solidFill>
                  <a:srgbClr val="26262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73872" cy="4422337"/>
          </a:xfrm>
        </p:spPr>
        <p:txBody>
          <a:bodyPr>
            <a:normAutofit/>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80384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86243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7212"/>
            <a:ext cx="5486400" cy="566738"/>
          </a:xfrm>
        </p:spPr>
        <p:txBody>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1792288" y="459387"/>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213950"/>
            <a:ext cx="5486400" cy="578000"/>
          </a:xfrm>
        </p:spPr>
        <p:txBody>
          <a:bodyPr/>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80112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50195"/>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2300" y="274638"/>
            <a:ext cx="789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2300" y="1600200"/>
            <a:ext cx="789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3" descr="BryanHealth_4c_horz.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611663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698" r:id="rId2"/>
    <p:sldLayoutId id="2147483704" r:id="rId3"/>
    <p:sldLayoutId id="2147483699" r:id="rId4"/>
    <p:sldLayoutId id="2147483705" r:id="rId5"/>
    <p:sldLayoutId id="2147483700" r:id="rId6"/>
    <p:sldLayoutId id="2147483701" r:id="rId7"/>
    <p:sldLayoutId id="2147483702" r:id="rId8"/>
  </p:sldLayoutIdLst>
  <p:transition/>
  <p:timing>
    <p:tnLst>
      <p:par>
        <p:cTn id="1" dur="indefinite" restart="never" nodeType="tmRoot"/>
      </p:par>
    </p:tnLst>
  </p:timing>
  <p:txStyles>
    <p:titleStyle>
      <a:lvl1pPr algn="l" defTabSz="457200" rtl="0" eaLnBrk="1" fontAlgn="base" hangingPunct="1">
        <a:spcBef>
          <a:spcPct val="0"/>
        </a:spcBef>
        <a:spcAft>
          <a:spcPct val="0"/>
        </a:spcAft>
        <a:defRPr sz="3800" i="1" kern="1200">
          <a:solidFill>
            <a:schemeClr val="tx2"/>
          </a:solidFill>
          <a:latin typeface="Georgia"/>
          <a:ea typeface="ＭＳ Ｐゴシック" charset="0"/>
          <a:cs typeface="Georgia"/>
        </a:defRPr>
      </a:lvl1pPr>
      <a:lvl2pPr algn="l" defTabSz="457200" rtl="0" eaLnBrk="1" fontAlgn="base" hangingPunct="1">
        <a:spcBef>
          <a:spcPct val="0"/>
        </a:spcBef>
        <a:spcAft>
          <a:spcPct val="0"/>
        </a:spcAft>
        <a:defRPr sz="3800" i="1">
          <a:solidFill>
            <a:schemeClr val="tx2"/>
          </a:solidFill>
          <a:latin typeface="Georgia" charset="0"/>
          <a:ea typeface="ＭＳ Ｐゴシック" charset="0"/>
          <a:cs typeface="Georgia" pitchFamily="18" charset="0"/>
        </a:defRPr>
      </a:lvl2pPr>
      <a:lvl3pPr algn="l" defTabSz="457200" rtl="0" eaLnBrk="1" fontAlgn="base" hangingPunct="1">
        <a:spcBef>
          <a:spcPct val="0"/>
        </a:spcBef>
        <a:spcAft>
          <a:spcPct val="0"/>
        </a:spcAft>
        <a:defRPr sz="3800" i="1">
          <a:solidFill>
            <a:schemeClr val="tx2"/>
          </a:solidFill>
          <a:latin typeface="Georgia" charset="0"/>
          <a:ea typeface="ＭＳ Ｐゴシック" charset="0"/>
          <a:cs typeface="Georgia" pitchFamily="18" charset="0"/>
        </a:defRPr>
      </a:lvl3pPr>
      <a:lvl4pPr algn="l" defTabSz="457200" rtl="0" eaLnBrk="1" fontAlgn="base" hangingPunct="1">
        <a:spcBef>
          <a:spcPct val="0"/>
        </a:spcBef>
        <a:spcAft>
          <a:spcPct val="0"/>
        </a:spcAft>
        <a:defRPr sz="3800" i="1">
          <a:solidFill>
            <a:schemeClr val="tx2"/>
          </a:solidFill>
          <a:latin typeface="Georgia" charset="0"/>
          <a:ea typeface="ＭＳ Ｐゴシック" charset="0"/>
          <a:cs typeface="Georgia" pitchFamily="18" charset="0"/>
        </a:defRPr>
      </a:lvl4pPr>
      <a:lvl5pPr algn="l" defTabSz="457200" rtl="0" eaLnBrk="1" fontAlgn="base" hangingPunct="1">
        <a:spcBef>
          <a:spcPct val="0"/>
        </a:spcBef>
        <a:spcAft>
          <a:spcPct val="0"/>
        </a:spcAft>
        <a:defRPr sz="3800" i="1">
          <a:solidFill>
            <a:schemeClr val="tx2"/>
          </a:solidFill>
          <a:latin typeface="Georgia" charset="0"/>
          <a:ea typeface="ＭＳ Ｐゴシック" charset="0"/>
          <a:cs typeface="Georgia" pitchFamily="18"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p:titleStyle>
    <p:bodyStyle>
      <a:lvl1pPr marL="228600" indent="-228600" algn="l" defTabSz="457200" rtl="0" eaLnBrk="1" fontAlgn="base" hangingPunct="1">
        <a:spcBef>
          <a:spcPts val="1000"/>
        </a:spcBef>
        <a:spcAft>
          <a:spcPct val="0"/>
        </a:spcAft>
        <a:buFont typeface="Arial" pitchFamily="34" charset="0"/>
        <a:buChar char="•"/>
        <a:defRPr sz="2400" kern="1200">
          <a:solidFill>
            <a:srgbClr val="262626"/>
          </a:solidFill>
          <a:latin typeface="Corbel"/>
          <a:ea typeface="ＭＳ Ｐゴシック" charset="0"/>
          <a:cs typeface="Corbel"/>
        </a:defRPr>
      </a:lvl1pPr>
      <a:lvl2pPr marL="687388" indent="-230188" algn="l" defTabSz="457200" rtl="0" eaLnBrk="1" fontAlgn="base" hangingPunct="1">
        <a:spcBef>
          <a:spcPct val="20000"/>
        </a:spcBef>
        <a:spcAft>
          <a:spcPct val="0"/>
        </a:spcAft>
        <a:buFont typeface="Arial" pitchFamily="34" charset="0"/>
        <a:buChar char="–"/>
        <a:defRPr sz="2000" kern="1200">
          <a:solidFill>
            <a:srgbClr val="262626"/>
          </a:solidFill>
          <a:latin typeface="Corbel"/>
          <a:ea typeface="ＭＳ Ｐゴシック" charset="0"/>
          <a:cs typeface="Corbel"/>
        </a:defRPr>
      </a:lvl2pPr>
      <a:lvl3pPr marL="1085850" indent="-171450" algn="l" defTabSz="457200" rtl="0" eaLnBrk="1" fontAlgn="base" hangingPunct="1">
        <a:spcBef>
          <a:spcPct val="20000"/>
        </a:spcBef>
        <a:spcAft>
          <a:spcPct val="0"/>
        </a:spcAft>
        <a:buFont typeface="Arial" pitchFamily="34" charset="0"/>
        <a:buChar char="•"/>
        <a:defRPr sz="2000" kern="1200">
          <a:solidFill>
            <a:srgbClr val="262626"/>
          </a:solidFill>
          <a:latin typeface="Corbel"/>
          <a:ea typeface="ＭＳ Ｐゴシック" charset="0"/>
          <a:cs typeface="Corbe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262626"/>
          </a:solidFill>
          <a:latin typeface="Corbel"/>
          <a:ea typeface="ＭＳ Ｐゴシック" charset="0"/>
          <a:cs typeface="Corbe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262626"/>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741363" y="3236913"/>
            <a:ext cx="6269037" cy="1752600"/>
          </a:xfrm>
        </p:spPr>
        <p:txBody>
          <a:bodyPr/>
          <a:lstStyle/>
          <a:p>
            <a:pPr eaLnBrk="1" hangingPunct="1"/>
            <a:r>
              <a:rPr lang="en-US" dirty="0" smtClean="0">
                <a:latin typeface="Corbel" pitchFamily="34" charset="0"/>
                <a:ea typeface="ＭＳ Ｐゴシック" pitchFamily="34" charset="-128"/>
                <a:cs typeface="Corbel" pitchFamily="34" charset="0"/>
              </a:rPr>
              <a:t>Lincoln Chamber of Commerce</a:t>
            </a:r>
          </a:p>
          <a:p>
            <a:pPr eaLnBrk="1" hangingPunct="1"/>
            <a:r>
              <a:rPr lang="en-US" dirty="0" smtClean="0">
                <a:latin typeface="Corbel" pitchFamily="34" charset="0"/>
                <a:ea typeface="ＭＳ Ｐゴシック" pitchFamily="34" charset="-128"/>
                <a:cs typeface="Corbel" pitchFamily="34" charset="0"/>
              </a:rPr>
              <a:t>September  19, </a:t>
            </a:r>
            <a:r>
              <a:rPr lang="en-US" dirty="0" smtClean="0">
                <a:latin typeface="Corbel" pitchFamily="34" charset="0"/>
                <a:ea typeface="ＭＳ Ｐゴシック" pitchFamily="34" charset="-128"/>
                <a:cs typeface="Corbel" pitchFamily="34" charset="0"/>
              </a:rPr>
              <a:t>2013</a:t>
            </a:r>
            <a:endParaRPr lang="en-US" dirty="0" smtClean="0">
              <a:latin typeface="Corbel" pitchFamily="34" charset="0"/>
              <a:ea typeface="ＭＳ Ｐゴシック" pitchFamily="34" charset="-128"/>
              <a:cs typeface="Corbel" pitchFamily="34" charset="0"/>
            </a:endParaRPr>
          </a:p>
        </p:txBody>
      </p:sp>
      <p:sp>
        <p:nvSpPr>
          <p:cNvPr id="5123" name="Title 2"/>
          <p:cNvSpPr>
            <a:spLocks noGrp="1"/>
          </p:cNvSpPr>
          <p:nvPr>
            <p:ph type="ctrTitle"/>
          </p:nvPr>
        </p:nvSpPr>
        <p:spPr>
          <a:xfrm>
            <a:off x="741363" y="1300163"/>
            <a:ext cx="6269037" cy="1795462"/>
          </a:xfrm>
        </p:spPr>
        <p:txBody>
          <a:bodyPr/>
          <a:lstStyle/>
          <a:p>
            <a:pPr eaLnBrk="1" hangingPunct="1"/>
            <a:r>
              <a:rPr lang="en-US" sz="4400" dirty="0" smtClean="0">
                <a:latin typeface="Georgia" pitchFamily="18" charset="0"/>
                <a:ea typeface="ＭＳ Ｐゴシック" pitchFamily="34" charset="-128"/>
                <a:cs typeface="Georgia" pitchFamily="18" charset="0"/>
              </a:rPr>
              <a:t>Healthcare Reform Impact on Providers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0713" y="1600200"/>
          <a:ext cx="7902575" cy="442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20866" y="274320"/>
            <a:ext cx="7902841" cy="735083"/>
          </a:xfrm>
        </p:spPr>
        <p:txBody>
          <a:bodyPr/>
          <a:lstStyle/>
          <a:p>
            <a:r>
              <a:rPr lang="en-US" dirty="0" smtClean="0"/>
              <a:t>The Changing Business model</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866" y="274320"/>
            <a:ext cx="7902841" cy="604454"/>
          </a:xfrm>
        </p:spPr>
        <p:txBody>
          <a:bodyPr/>
          <a:lstStyle/>
          <a:p>
            <a:r>
              <a:rPr lang="en-US" sz="2800" dirty="0" smtClean="0"/>
              <a:t>U.S. Lives Buying Value by Funding Source</a:t>
            </a:r>
            <a:endParaRPr lang="en-US" sz="2800" dirty="0"/>
          </a:p>
        </p:txBody>
      </p:sp>
      <p:pic>
        <p:nvPicPr>
          <p:cNvPr id="1028" name="Picture 4"/>
          <p:cNvPicPr>
            <a:picLocks noGrp="1" noChangeAspect="1" noChangeArrowheads="1"/>
          </p:cNvPicPr>
          <p:nvPr>
            <p:ph idx="1"/>
          </p:nvPr>
        </p:nvPicPr>
        <p:blipFill>
          <a:blip r:embed="rId2"/>
          <a:srcRect/>
          <a:stretch>
            <a:fillRect/>
          </a:stretch>
        </p:blipFill>
        <p:spPr bwMode="auto">
          <a:xfrm>
            <a:off x="1258783" y="1113312"/>
            <a:ext cx="5640781" cy="5067301"/>
          </a:xfrm>
          <a:prstGeom prst="rect">
            <a:avLst/>
          </a:prstGeom>
          <a:noFill/>
          <a:ln w="9525">
            <a:noFill/>
            <a:miter lim="800000"/>
            <a:headEnd/>
            <a:tailEnd/>
          </a:ln>
        </p:spPr>
      </p:pic>
      <p:sp>
        <p:nvSpPr>
          <p:cNvPr id="9" name="TextBox 8"/>
          <p:cNvSpPr txBox="1"/>
          <p:nvPr/>
        </p:nvSpPr>
        <p:spPr>
          <a:xfrm>
            <a:off x="1436908" y="6346863"/>
            <a:ext cx="4013861" cy="276999"/>
          </a:xfrm>
          <a:prstGeom prst="rect">
            <a:avLst/>
          </a:prstGeom>
          <a:noFill/>
        </p:spPr>
        <p:txBody>
          <a:bodyPr wrap="square" rtlCol="0">
            <a:spAutoFit/>
          </a:bodyPr>
          <a:lstStyle/>
          <a:p>
            <a:r>
              <a:rPr lang="en-US" sz="1200" dirty="0" smtClean="0"/>
              <a:t>Source:  Oliver Wyman</a:t>
            </a:r>
            <a:endParaRPr lang="en-US"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499191"/>
            <a:ext cx="7902841" cy="4523346"/>
          </a:xfrm>
        </p:spPr>
        <p:txBody>
          <a:bodyPr/>
          <a:lstStyle/>
          <a:p>
            <a:r>
              <a:rPr lang="en-US" dirty="0" smtClean="0"/>
              <a:t>“In the exchanges, many plans will limit hospital choices.”</a:t>
            </a:r>
          </a:p>
          <a:p>
            <a:endParaRPr lang="en-US" dirty="0" smtClean="0"/>
          </a:p>
          <a:p>
            <a:r>
              <a:rPr lang="en-US" dirty="0" smtClean="0"/>
              <a:t>“Houston, we have a problem:  Most young Americans haven’t heard of the exchanges.”</a:t>
            </a:r>
          </a:p>
          <a:p>
            <a:endParaRPr lang="en-US" dirty="0" smtClean="0"/>
          </a:p>
          <a:p>
            <a:r>
              <a:rPr lang="en-US" dirty="0" smtClean="0"/>
              <a:t>“Hospitals: We want an ACA delay too.”</a:t>
            </a:r>
          </a:p>
          <a:p>
            <a:endParaRPr lang="en-US" dirty="0" smtClean="0"/>
          </a:p>
          <a:p>
            <a:r>
              <a:rPr lang="en-US" dirty="0" smtClean="0"/>
              <a:t>“Doctors may see pay delay in ACA exchanges.”</a:t>
            </a:r>
          </a:p>
          <a:p>
            <a:endParaRPr lang="en-US" dirty="0" smtClean="0"/>
          </a:p>
          <a:p>
            <a:endParaRPr lang="en-US" dirty="0" smtClean="0"/>
          </a:p>
          <a:p>
            <a:r>
              <a:rPr lang="en-US" sz="1600" dirty="0" smtClean="0"/>
              <a:t>Source:  Advisory Board Daily Briefing</a:t>
            </a:r>
            <a:endParaRPr lang="en-US" sz="1600" dirty="0"/>
          </a:p>
        </p:txBody>
      </p:sp>
      <p:sp>
        <p:nvSpPr>
          <p:cNvPr id="3" name="Title 2"/>
          <p:cNvSpPr>
            <a:spLocks noGrp="1"/>
          </p:cNvSpPr>
          <p:nvPr>
            <p:ph type="title"/>
          </p:nvPr>
        </p:nvSpPr>
        <p:spPr>
          <a:xfrm>
            <a:off x="620866" y="274320"/>
            <a:ext cx="7902841" cy="555020"/>
          </a:xfrm>
        </p:spPr>
        <p:txBody>
          <a:bodyPr/>
          <a:lstStyle/>
          <a:p>
            <a:r>
              <a:rPr lang="en-US" sz="3200" dirty="0" smtClean="0"/>
              <a:t>What’s the State of Healthcare Providers?</a:t>
            </a:r>
            <a:endParaRPr lang="en-US" sz="3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Declining volumes and declining reimbursement</a:t>
            </a:r>
          </a:p>
          <a:p>
            <a:endParaRPr lang="en-US" dirty="0" smtClean="0"/>
          </a:p>
          <a:p>
            <a:r>
              <a:rPr lang="en-US" dirty="0" smtClean="0"/>
              <a:t>No clear business model</a:t>
            </a:r>
          </a:p>
          <a:p>
            <a:endParaRPr lang="en-US" dirty="0" smtClean="0"/>
          </a:p>
          <a:p>
            <a:r>
              <a:rPr lang="en-US" dirty="0" smtClean="0"/>
              <a:t>Inconsistent quality results being published</a:t>
            </a:r>
          </a:p>
          <a:p>
            <a:endParaRPr lang="en-US" dirty="0" smtClean="0"/>
          </a:p>
          <a:p>
            <a:r>
              <a:rPr lang="en-US" dirty="0" smtClean="0"/>
              <a:t>Run to safety through mergers and alliances</a:t>
            </a:r>
            <a:endParaRPr lang="en-US" dirty="0"/>
          </a:p>
        </p:txBody>
      </p:sp>
      <p:sp>
        <p:nvSpPr>
          <p:cNvPr id="3" name="Title 2"/>
          <p:cNvSpPr>
            <a:spLocks noGrp="1"/>
          </p:cNvSpPr>
          <p:nvPr>
            <p:ph type="title"/>
          </p:nvPr>
        </p:nvSpPr>
        <p:spPr>
          <a:xfrm>
            <a:off x="620866" y="274320"/>
            <a:ext cx="7902841" cy="1118545"/>
          </a:xfrm>
        </p:spPr>
        <p:txBody>
          <a:bodyPr/>
          <a:lstStyle/>
          <a:p>
            <a:pPr algn="ctr"/>
            <a:r>
              <a:rPr lang="en-US" sz="3200" dirty="0" smtClean="0"/>
              <a:t>What’s the State of Healthcare Providers?</a:t>
            </a:r>
            <a:br>
              <a:rPr lang="en-US" sz="3200" dirty="0" smtClean="0"/>
            </a:br>
            <a:r>
              <a:rPr lang="en-US" sz="3200" dirty="0" smtClean="0"/>
              <a:t>Strong, vulnerable, fragile, scared</a:t>
            </a:r>
            <a:endParaRPr lang="en-US" sz="3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350335"/>
            <a:ext cx="7902841" cy="4422336"/>
          </a:xfrm>
        </p:spPr>
        <p:txBody>
          <a:bodyPr/>
          <a:lstStyle/>
          <a:p>
            <a:r>
              <a:rPr lang="en-US" dirty="0" smtClean="0"/>
              <a:t>Living it for three years</a:t>
            </a:r>
          </a:p>
          <a:p>
            <a:pPr lvl="1"/>
            <a:r>
              <a:rPr lang="en-US" dirty="0" smtClean="0"/>
              <a:t>Reimbursement cuts</a:t>
            </a:r>
          </a:p>
          <a:p>
            <a:pPr lvl="1"/>
            <a:r>
              <a:rPr lang="en-US" dirty="0" smtClean="0"/>
              <a:t>Value-based reimbursement</a:t>
            </a:r>
          </a:p>
          <a:p>
            <a:pPr lvl="1"/>
            <a:r>
              <a:rPr lang="en-US" dirty="0" smtClean="0"/>
              <a:t>Reimbursement penalties</a:t>
            </a:r>
          </a:p>
          <a:p>
            <a:pPr lvl="1"/>
            <a:r>
              <a:rPr lang="en-US" dirty="0" smtClean="0"/>
              <a:t>Transparency</a:t>
            </a:r>
          </a:p>
          <a:p>
            <a:pPr lvl="1"/>
            <a:r>
              <a:rPr lang="en-US" dirty="0" smtClean="0"/>
              <a:t>New IT requirements</a:t>
            </a:r>
          </a:p>
          <a:p>
            <a:pPr lvl="1"/>
            <a:endParaRPr lang="en-US" dirty="0" smtClean="0"/>
          </a:p>
          <a:p>
            <a:r>
              <a:rPr lang="en-US" dirty="0" smtClean="0"/>
              <a:t>Profits at highest levels</a:t>
            </a:r>
          </a:p>
          <a:p>
            <a:pPr lvl="1"/>
            <a:r>
              <a:rPr lang="en-US" dirty="0" smtClean="0"/>
              <a:t>FTE cuts </a:t>
            </a:r>
          </a:p>
          <a:p>
            <a:pPr lvl="1"/>
            <a:r>
              <a:rPr lang="en-US" dirty="0" smtClean="0"/>
              <a:t>Supply negotiations</a:t>
            </a:r>
          </a:p>
          <a:p>
            <a:pPr lvl="1"/>
            <a:r>
              <a:rPr lang="en-US" dirty="0" smtClean="0"/>
              <a:t>Benefit plan changes</a:t>
            </a:r>
          </a:p>
          <a:p>
            <a:pPr lvl="1"/>
            <a:r>
              <a:rPr lang="en-US" dirty="0" smtClean="0"/>
              <a:t>Lean processes</a:t>
            </a:r>
            <a:br>
              <a:rPr lang="en-US" dirty="0" smtClean="0"/>
            </a:br>
            <a:endParaRPr lang="en-US" dirty="0" smtClean="0"/>
          </a:p>
          <a:p>
            <a:endParaRPr lang="en-US" dirty="0" smtClean="0"/>
          </a:p>
        </p:txBody>
      </p:sp>
      <p:sp>
        <p:nvSpPr>
          <p:cNvPr id="3" name="Title 2"/>
          <p:cNvSpPr>
            <a:spLocks noGrp="1"/>
          </p:cNvSpPr>
          <p:nvPr>
            <p:ph type="title"/>
          </p:nvPr>
        </p:nvSpPr>
        <p:spPr>
          <a:xfrm>
            <a:off x="620866" y="274320"/>
            <a:ext cx="7902841" cy="682610"/>
          </a:xfrm>
        </p:spPr>
        <p:txBody>
          <a:bodyPr/>
          <a:lstStyle/>
          <a:p>
            <a:r>
              <a:rPr lang="en-US" sz="3200" dirty="0" smtClean="0"/>
              <a:t>Are We Ready for Health Care Reform?</a:t>
            </a:r>
            <a:endParaRPr lang="en-US"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600201"/>
            <a:ext cx="8299850" cy="4422336"/>
          </a:xfrm>
        </p:spPr>
        <p:txBody>
          <a:bodyPr/>
          <a:lstStyle/>
          <a:p>
            <a:pPr marL="457200" indent="-457200">
              <a:buAutoNum type="arabicPeriod" startAt="5"/>
            </a:pPr>
            <a:r>
              <a:rPr lang="en-US" dirty="0" smtClean="0"/>
              <a:t>“I can’t wait for the Exchanges – I’ll finally be able to get insurance!”</a:t>
            </a:r>
            <a:br>
              <a:rPr lang="en-US" dirty="0" smtClean="0"/>
            </a:br>
            <a:endParaRPr lang="en-US" sz="1200" dirty="0" smtClean="0"/>
          </a:p>
          <a:p>
            <a:pPr marL="457200" indent="-457200">
              <a:buAutoNum type="arabicPeriod" startAt="4"/>
            </a:pPr>
            <a:r>
              <a:rPr lang="en-US" dirty="0" smtClean="0"/>
              <a:t>“This </a:t>
            </a:r>
            <a:r>
              <a:rPr lang="en-US" dirty="0" err="1" smtClean="0"/>
              <a:t>Obamacare</a:t>
            </a:r>
            <a:r>
              <a:rPr lang="en-US" dirty="0" smtClean="0"/>
              <a:t> is really causing me to make lifestyle changes!”</a:t>
            </a:r>
          </a:p>
          <a:p>
            <a:pPr marL="457200" indent="-457200">
              <a:buAutoNum type="arabicPeriod" startAt="4"/>
            </a:pPr>
            <a:endParaRPr lang="en-US" sz="1200" dirty="0" smtClean="0"/>
          </a:p>
          <a:p>
            <a:pPr marL="457200" indent="-457200">
              <a:buAutoNum type="arabicPeriod" startAt="3"/>
            </a:pPr>
            <a:r>
              <a:rPr lang="en-US" dirty="0" smtClean="0"/>
              <a:t>“Looks like my premiums will really be going down!”</a:t>
            </a:r>
          </a:p>
          <a:p>
            <a:pPr marL="457200" indent="-457200">
              <a:buNone/>
            </a:pPr>
            <a:endParaRPr lang="en-US" sz="1200" dirty="0" smtClean="0"/>
          </a:p>
          <a:p>
            <a:pPr marL="457200" indent="-457200">
              <a:buAutoNum type="arabicPeriod" startAt="2"/>
            </a:pPr>
            <a:r>
              <a:rPr lang="en-US" dirty="0" smtClean="0"/>
              <a:t>“I’m confident the government won’t increase my penalty.”</a:t>
            </a:r>
            <a:br>
              <a:rPr lang="en-US" dirty="0" smtClean="0"/>
            </a:br>
            <a:endParaRPr lang="en-US" sz="1200" dirty="0" smtClean="0"/>
          </a:p>
          <a:p>
            <a:pPr marL="457200" indent="-457200">
              <a:buNone/>
            </a:pPr>
            <a:r>
              <a:rPr lang="en-US" dirty="0" smtClean="0"/>
              <a:t>1.  	“It all seems so simple!”</a:t>
            </a:r>
            <a:endParaRPr lang="en-US" dirty="0"/>
          </a:p>
        </p:txBody>
      </p:sp>
      <p:sp>
        <p:nvSpPr>
          <p:cNvPr id="3" name="Title 2"/>
          <p:cNvSpPr>
            <a:spLocks noGrp="1"/>
          </p:cNvSpPr>
          <p:nvPr>
            <p:ph type="title"/>
          </p:nvPr>
        </p:nvSpPr>
        <p:spPr/>
        <p:txBody>
          <a:bodyPr/>
          <a:lstStyle/>
          <a:p>
            <a:pPr algn="ctr"/>
            <a:r>
              <a:rPr lang="en-US" dirty="0" smtClean="0"/>
              <a:t>What About Exchanges?</a:t>
            </a:r>
            <a:br>
              <a:rPr lang="en-US" dirty="0" smtClean="0"/>
            </a:br>
            <a:r>
              <a:rPr lang="en-US" sz="3200" dirty="0" smtClean="0"/>
              <a:t>5 Things You Haven’t Heard</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Exchanges bring consumerism</a:t>
            </a:r>
          </a:p>
          <a:p>
            <a:pPr lvl="1"/>
            <a:r>
              <a:rPr lang="en-US" dirty="0" smtClean="0"/>
              <a:t>Challenge for consumer:  Poor data</a:t>
            </a:r>
          </a:p>
          <a:p>
            <a:pPr lvl="1"/>
            <a:r>
              <a:rPr lang="en-US" dirty="0" smtClean="0"/>
              <a:t>Challenge for providers:  High deductibles = charity and bad debt</a:t>
            </a:r>
            <a:br>
              <a:rPr lang="en-US" dirty="0" smtClean="0"/>
            </a:br>
            <a:endParaRPr lang="en-US" dirty="0" smtClean="0"/>
          </a:p>
          <a:p>
            <a:r>
              <a:rPr lang="en-US" dirty="0" smtClean="0"/>
              <a:t>Medical Homes work</a:t>
            </a:r>
          </a:p>
          <a:p>
            <a:endParaRPr lang="en-US" dirty="0" smtClean="0"/>
          </a:p>
          <a:p>
            <a:r>
              <a:rPr lang="en-US" dirty="0" smtClean="0"/>
              <a:t>Population health management IT systems are almost ready for prime time</a:t>
            </a:r>
            <a:br>
              <a:rPr lang="en-US" dirty="0" smtClean="0"/>
            </a:br>
            <a:endParaRPr lang="en-US" dirty="0" smtClean="0"/>
          </a:p>
          <a:p>
            <a:r>
              <a:rPr lang="en-US" dirty="0" smtClean="0"/>
              <a:t>Providers working together with similar incentives</a:t>
            </a:r>
          </a:p>
          <a:p>
            <a:endParaRPr lang="en-US" dirty="0"/>
          </a:p>
        </p:txBody>
      </p:sp>
      <p:sp>
        <p:nvSpPr>
          <p:cNvPr id="3" name="Title 2"/>
          <p:cNvSpPr>
            <a:spLocks noGrp="1"/>
          </p:cNvSpPr>
          <p:nvPr>
            <p:ph type="title"/>
          </p:nvPr>
        </p:nvSpPr>
        <p:spPr>
          <a:xfrm>
            <a:off x="620866" y="274320"/>
            <a:ext cx="7902841" cy="799568"/>
          </a:xfrm>
        </p:spPr>
        <p:txBody>
          <a:bodyPr/>
          <a:lstStyle/>
          <a:p>
            <a:r>
              <a:rPr lang="en-US" dirty="0" smtClean="0"/>
              <a:t>Optimist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0713" y="1600200"/>
          <a:ext cx="7902575" cy="442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20866" y="274320"/>
            <a:ext cx="7902841" cy="711332"/>
          </a:xfrm>
        </p:spPr>
        <p:txBody>
          <a:bodyPr/>
          <a:lstStyle/>
          <a:p>
            <a:r>
              <a:rPr lang="en-US" smtClean="0"/>
              <a:t>Participant </a:t>
            </a:r>
            <a:r>
              <a:rPr lang="en-US" dirty="0" smtClean="0"/>
              <a:t>Structure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17" y="308758"/>
            <a:ext cx="8206139" cy="727189"/>
          </a:xfrm>
        </p:spPr>
        <p:txBody>
          <a:bodyPr/>
          <a:lstStyle/>
          <a:p>
            <a:r>
              <a:rPr lang="en-US" dirty="0" smtClean="0"/>
              <a:t>Regional Provider Network</a:t>
            </a:r>
          </a:p>
        </p:txBody>
      </p:sp>
      <p:sp>
        <p:nvSpPr>
          <p:cNvPr id="4" name="Content Placeholder 3"/>
          <p:cNvSpPr>
            <a:spLocks noGrp="1"/>
          </p:cNvSpPr>
          <p:nvPr>
            <p:ph sz="half" idx="1"/>
          </p:nvPr>
        </p:nvSpPr>
        <p:spPr>
          <a:xfrm>
            <a:off x="498517" y="1365662"/>
            <a:ext cx="8039841" cy="4760501"/>
          </a:xfrm>
        </p:spPr>
        <p:txBody>
          <a:bodyPr>
            <a:normAutofit/>
          </a:bodyPr>
          <a:lstStyle/>
          <a:p>
            <a:pPr marL="457200" indent="-457200">
              <a:buFont typeface="+mj-lt"/>
              <a:buAutoNum type="arabicPeriod"/>
            </a:pPr>
            <a:r>
              <a:rPr lang="en-US" sz="2400" dirty="0" smtClean="0">
                <a:solidFill>
                  <a:schemeClr val="tx1"/>
                </a:solidFill>
              </a:rPr>
              <a:t>Bryan Health</a:t>
            </a:r>
            <a:endParaRPr lang="en-US" sz="2400" i="1" dirty="0">
              <a:solidFill>
                <a:schemeClr val="tx1"/>
              </a:solidFill>
            </a:endParaRPr>
          </a:p>
          <a:p>
            <a:pPr marL="457200" indent="-457200">
              <a:buFont typeface="+mj-lt"/>
              <a:buAutoNum type="arabicPeriod"/>
            </a:pPr>
            <a:r>
              <a:rPr lang="en-US" sz="2400" dirty="0">
                <a:solidFill>
                  <a:schemeClr val="tx1"/>
                </a:solidFill>
              </a:rPr>
              <a:t>Columbus Community </a:t>
            </a:r>
            <a:r>
              <a:rPr lang="en-US" sz="2400" dirty="0" smtClean="0">
                <a:solidFill>
                  <a:schemeClr val="tx1"/>
                </a:solidFill>
              </a:rPr>
              <a:t>Hospital</a:t>
            </a:r>
            <a:endParaRPr lang="en-US" sz="2400" i="1" dirty="0">
              <a:solidFill>
                <a:schemeClr val="tx1"/>
              </a:solidFill>
            </a:endParaRPr>
          </a:p>
          <a:p>
            <a:pPr marL="457200" indent="-457200">
              <a:buFont typeface="+mj-lt"/>
              <a:buAutoNum type="arabicPeriod"/>
            </a:pPr>
            <a:r>
              <a:rPr lang="en-US" sz="2400" dirty="0">
                <a:solidFill>
                  <a:schemeClr val="tx1"/>
                </a:solidFill>
              </a:rPr>
              <a:t>Faith </a:t>
            </a:r>
            <a:r>
              <a:rPr lang="en-US" sz="2400" dirty="0" smtClean="0">
                <a:solidFill>
                  <a:schemeClr val="tx1"/>
                </a:solidFill>
              </a:rPr>
              <a:t>Regional Health Services</a:t>
            </a:r>
            <a:endParaRPr lang="en-US" sz="2400" i="1" dirty="0">
              <a:solidFill>
                <a:schemeClr val="tx1"/>
              </a:solidFill>
            </a:endParaRPr>
          </a:p>
          <a:p>
            <a:pPr marL="457200" indent="-457200">
              <a:buFont typeface="+mj-lt"/>
              <a:buAutoNum type="arabicPeriod"/>
            </a:pPr>
            <a:r>
              <a:rPr lang="en-US" sz="2400" dirty="0">
                <a:solidFill>
                  <a:schemeClr val="tx1"/>
                </a:solidFill>
              </a:rPr>
              <a:t>Fremont Area Medical </a:t>
            </a:r>
            <a:r>
              <a:rPr lang="en-US" sz="2400" dirty="0" smtClean="0">
                <a:solidFill>
                  <a:schemeClr val="tx1"/>
                </a:solidFill>
              </a:rPr>
              <a:t>Center</a:t>
            </a:r>
            <a:endParaRPr lang="en-US" sz="2400" i="1" dirty="0">
              <a:solidFill>
                <a:schemeClr val="tx1"/>
              </a:solidFill>
            </a:endParaRPr>
          </a:p>
          <a:p>
            <a:pPr marL="457200" indent="-457200">
              <a:buFont typeface="+mj-lt"/>
              <a:buAutoNum type="arabicPeriod"/>
            </a:pPr>
            <a:r>
              <a:rPr lang="en-US" sz="2400" dirty="0">
                <a:solidFill>
                  <a:schemeClr val="tx1"/>
                </a:solidFill>
              </a:rPr>
              <a:t>Great </a:t>
            </a:r>
            <a:r>
              <a:rPr lang="en-US" sz="2400" dirty="0" smtClean="0">
                <a:solidFill>
                  <a:schemeClr val="tx1"/>
                </a:solidFill>
              </a:rPr>
              <a:t>Plains Regional Medical Center</a:t>
            </a:r>
          </a:p>
          <a:p>
            <a:pPr marL="457200" indent="-457200">
              <a:buFont typeface="+mj-lt"/>
              <a:buAutoNum type="arabicPeriod"/>
            </a:pPr>
            <a:r>
              <a:rPr lang="en-US" dirty="0" smtClean="0">
                <a:solidFill>
                  <a:schemeClr val="tx1"/>
                </a:solidFill>
              </a:rPr>
              <a:t>Mary Lanning Healthcare</a:t>
            </a:r>
          </a:p>
          <a:p>
            <a:pPr marL="457200" indent="-457200">
              <a:buFont typeface="+mj-lt"/>
              <a:buAutoNum type="arabicPeriod"/>
            </a:pPr>
            <a:r>
              <a:rPr lang="en-US" sz="2400" dirty="0" smtClean="0">
                <a:solidFill>
                  <a:schemeClr val="tx1"/>
                </a:solidFill>
              </a:rPr>
              <a:t>The Nebraska Medical Center</a:t>
            </a:r>
          </a:p>
          <a:p>
            <a:pPr marL="457200" indent="-457200">
              <a:buFont typeface="+mj-lt"/>
              <a:buAutoNum type="arabicPeriod"/>
            </a:pPr>
            <a:r>
              <a:rPr lang="en-US" dirty="0" smtClean="0">
                <a:solidFill>
                  <a:schemeClr val="tx1"/>
                </a:solidFill>
              </a:rPr>
              <a:t>Nebraska Methodist Health System</a:t>
            </a:r>
            <a:endParaRPr lang="en-US" i="1" dirty="0" smtClean="0">
              <a:solidFill>
                <a:schemeClr val="tx1"/>
              </a:solidFill>
            </a:endParaRPr>
          </a:p>
          <a:p>
            <a:pPr marL="457200" indent="-457200">
              <a:buFont typeface="+mj-lt"/>
              <a:buAutoNum type="arabicPeriod"/>
            </a:pPr>
            <a:r>
              <a:rPr lang="en-US" dirty="0" smtClean="0">
                <a:solidFill>
                  <a:schemeClr val="tx1"/>
                </a:solidFill>
              </a:rPr>
              <a:t>Regional West Health Services</a:t>
            </a:r>
            <a:endParaRPr lang="en-US" i="1"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17677972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57149" y="1144179"/>
            <a:ext cx="9201150" cy="5713822"/>
          </a:xfrm>
          <a:prstGeom prst="rect">
            <a:avLst/>
          </a:prstGeom>
          <a:noFill/>
          <a:ln w="1">
            <a:noFill/>
            <a:miter lim="800000"/>
            <a:headEnd/>
            <a:tailEnd type="none" w="med" len="med"/>
          </a:ln>
          <a:effectLst/>
        </p:spPr>
      </p:pic>
      <p:sp>
        <p:nvSpPr>
          <p:cNvPr id="2" name="Title 1"/>
          <p:cNvSpPr>
            <a:spLocks noGrp="1"/>
          </p:cNvSpPr>
          <p:nvPr>
            <p:ph type="title"/>
          </p:nvPr>
        </p:nvSpPr>
        <p:spPr>
          <a:xfrm>
            <a:off x="319068" y="1179"/>
            <a:ext cx="8516173" cy="841969"/>
          </a:xfrm>
        </p:spPr>
        <p:txBody>
          <a:bodyPr/>
          <a:lstStyle/>
          <a:p>
            <a:pPr algn="l"/>
            <a:r>
              <a:rPr lang="en-US" sz="3600" dirty="0" smtClean="0">
                <a:solidFill>
                  <a:schemeClr val="tx1"/>
                </a:solidFill>
              </a:rPr>
              <a:t/>
            </a:r>
            <a:br>
              <a:rPr lang="en-US" sz="3600" dirty="0" smtClean="0">
                <a:solidFill>
                  <a:schemeClr val="tx1"/>
                </a:solidFill>
              </a:rPr>
            </a:br>
            <a:r>
              <a:rPr lang="en-US" sz="3200" dirty="0" smtClean="0"/>
              <a:t>Regional Provider Network</a:t>
            </a:r>
            <a:endParaRPr lang="en-US" sz="3200" dirty="0"/>
          </a:p>
        </p:txBody>
      </p:sp>
      <p:sp>
        <p:nvSpPr>
          <p:cNvPr id="3" name="Rectangle 2"/>
          <p:cNvSpPr/>
          <p:nvPr/>
        </p:nvSpPr>
        <p:spPr>
          <a:xfrm>
            <a:off x="0" y="1144179"/>
            <a:ext cx="3178049" cy="1207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latin typeface="Helvetica"/>
                <a:cs typeface="Helvetica"/>
              </a:rPr>
              <a:t>Founding Health </a:t>
            </a:r>
            <a:r>
              <a:rPr lang="en-US" sz="1600" dirty="0" smtClean="0">
                <a:solidFill>
                  <a:schemeClr val="bg2"/>
                </a:solidFill>
                <a:latin typeface="Helvetica"/>
                <a:cs typeface="Helvetica"/>
              </a:rPr>
              <a:t>Systems</a:t>
            </a:r>
          </a:p>
          <a:p>
            <a:pPr algn="ctr"/>
            <a:endParaRPr lang="en-US" sz="1400" dirty="0">
              <a:latin typeface="Helvetica"/>
              <a:cs typeface="Helvetica"/>
            </a:endParaRPr>
          </a:p>
          <a:p>
            <a:pPr algn="ctr"/>
            <a:r>
              <a:rPr lang="en-US" sz="1600" dirty="0" smtClean="0">
                <a:solidFill>
                  <a:schemeClr val="bg2"/>
                </a:solidFill>
                <a:latin typeface="Helvetica"/>
                <a:cs typeface="Helvetica"/>
              </a:rPr>
              <a:t>Critical Access Hospitals</a:t>
            </a:r>
            <a:endParaRPr lang="en-US" sz="1600" dirty="0">
              <a:solidFill>
                <a:schemeClr val="bg2"/>
              </a:solidFill>
              <a:latin typeface="Helvetica"/>
              <a:cs typeface="Helvetica"/>
            </a:endParaRPr>
          </a:p>
        </p:txBody>
      </p:sp>
      <p:sp>
        <p:nvSpPr>
          <p:cNvPr id="5" name="Oval 4"/>
          <p:cNvSpPr/>
          <p:nvPr/>
        </p:nvSpPr>
        <p:spPr>
          <a:xfrm>
            <a:off x="104250" y="1436914"/>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26363" y="1864427"/>
            <a:ext cx="192705" cy="17691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57149" y="1144179"/>
            <a:ext cx="9236781" cy="0"/>
          </a:xfrm>
          <a:prstGeom prst="line">
            <a:avLst/>
          </a:prstGeom>
          <a:ln w="50800" cmpd="sng"/>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132132" y="1144179"/>
            <a:ext cx="0" cy="5713821"/>
          </a:xfrm>
          <a:prstGeom prst="line">
            <a:avLst/>
          </a:prstGeom>
          <a:ln w="508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6838823"/>
            <a:ext cx="9144000" cy="0"/>
          </a:xfrm>
          <a:prstGeom prst="line">
            <a:avLst/>
          </a:prstGeom>
          <a:ln w="50800"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875" y="1144179"/>
            <a:ext cx="0" cy="5694644"/>
          </a:xfrm>
          <a:prstGeom prst="line">
            <a:avLst/>
          </a:prstGeom>
          <a:ln w="50800"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21974" y="3823855"/>
            <a:ext cx="1840675" cy="369332"/>
          </a:xfrm>
          <a:prstGeom prst="rect">
            <a:avLst/>
          </a:prstGeom>
          <a:solidFill>
            <a:schemeClr val="accent5"/>
          </a:solidFill>
        </p:spPr>
        <p:txBody>
          <a:bodyPr wrap="square" rtlCol="0">
            <a:spAutoFit/>
          </a:bodyPr>
          <a:lstStyle/>
          <a:p>
            <a:endParaRPr lang="en-US" dirty="0"/>
          </a:p>
        </p:txBody>
      </p:sp>
      <p:sp>
        <p:nvSpPr>
          <p:cNvPr id="21" name="Oval 20"/>
          <p:cNvSpPr/>
          <p:nvPr/>
        </p:nvSpPr>
        <p:spPr>
          <a:xfrm>
            <a:off x="-3159" y="3436449"/>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2815558" y="4493355"/>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5247831" y="5253377"/>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6981627" y="4944616"/>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6233483" y="4007663"/>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6149824" y="3317699"/>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7184570" y="3995788"/>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7706020" y="4343456"/>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7491202" y="4347155"/>
            <a:ext cx="214818" cy="2211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23149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600201"/>
            <a:ext cx="8523134" cy="4422336"/>
          </a:xfrm>
        </p:spPr>
        <p:txBody>
          <a:bodyPr/>
          <a:lstStyle/>
          <a:p>
            <a:pPr>
              <a:spcBef>
                <a:spcPct val="0"/>
              </a:spcBef>
              <a:buNone/>
            </a:pPr>
            <a:r>
              <a:rPr lang="en-US" sz="2800" i="1" dirty="0" smtClean="0">
                <a:solidFill>
                  <a:schemeClr val="tx2"/>
                </a:solidFill>
                <a:latin typeface="Georgia"/>
                <a:cs typeface="Georgia"/>
              </a:rPr>
              <a:t>Is now a good time to cut out of here for an hour?</a:t>
            </a:r>
          </a:p>
          <a:p>
            <a:pPr>
              <a:spcBef>
                <a:spcPct val="0"/>
              </a:spcBef>
              <a:buNone/>
            </a:pPr>
            <a:endParaRPr lang="en-US" sz="2800" i="1" dirty="0" smtClean="0">
              <a:solidFill>
                <a:schemeClr val="tx2"/>
              </a:solidFill>
              <a:latin typeface="Georgia"/>
              <a:cs typeface="Georgia"/>
            </a:endParaRPr>
          </a:p>
          <a:p>
            <a:pPr marL="457200" indent="-457200">
              <a:buFont typeface="+mj-lt"/>
              <a:buAutoNum type="arabicPeriod"/>
            </a:pPr>
            <a:r>
              <a:rPr lang="en-US" dirty="0" smtClean="0"/>
              <a:t>Healthcare is a significant enterprise in Lincoln and Nebraska</a:t>
            </a:r>
          </a:p>
          <a:p>
            <a:pPr marL="457200" indent="-457200">
              <a:buFont typeface="+mj-lt"/>
              <a:buAutoNum type="arabicPeriod"/>
            </a:pPr>
            <a:r>
              <a:rPr lang="en-US" dirty="0" smtClean="0"/>
              <a:t>Healthcare provides good jobs for the community</a:t>
            </a:r>
          </a:p>
          <a:p>
            <a:pPr marL="457200" indent="-457200">
              <a:buFont typeface="+mj-lt"/>
              <a:buAutoNum type="arabicPeriod"/>
            </a:pPr>
            <a:r>
              <a:rPr lang="en-US" dirty="0" smtClean="0"/>
              <a:t>Affects supply of quality providers</a:t>
            </a:r>
          </a:p>
          <a:p>
            <a:pPr marL="457200" indent="-457200">
              <a:buFont typeface="+mj-lt"/>
              <a:buAutoNum type="arabicPeriod"/>
            </a:pPr>
            <a:r>
              <a:rPr lang="en-US" dirty="0" smtClean="0"/>
              <a:t>Affects your recruiting</a:t>
            </a:r>
          </a:p>
          <a:p>
            <a:pPr marL="457200" indent="-457200">
              <a:buFont typeface="+mj-lt"/>
              <a:buAutoNum type="arabicPeriod"/>
            </a:pPr>
            <a:r>
              <a:rPr lang="en-US" dirty="0" smtClean="0"/>
              <a:t>Affects the health of your workforce</a:t>
            </a:r>
            <a:endParaRPr lang="en-US" dirty="0"/>
          </a:p>
        </p:txBody>
      </p:sp>
      <p:sp>
        <p:nvSpPr>
          <p:cNvPr id="3" name="Title 2"/>
          <p:cNvSpPr>
            <a:spLocks noGrp="1"/>
          </p:cNvSpPr>
          <p:nvPr>
            <p:ph type="title"/>
          </p:nvPr>
        </p:nvSpPr>
        <p:spPr>
          <a:xfrm>
            <a:off x="620866" y="274320"/>
            <a:ext cx="7902841" cy="661345"/>
          </a:xfrm>
        </p:spPr>
        <p:txBody>
          <a:bodyPr/>
          <a:lstStyle/>
          <a:p>
            <a:r>
              <a:rPr lang="en-US" dirty="0" smtClean="0"/>
              <a:t>The Big Question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212112"/>
            <a:ext cx="7902841" cy="4422336"/>
          </a:xfrm>
        </p:spPr>
        <p:txBody>
          <a:bodyPr/>
          <a:lstStyle/>
          <a:p>
            <a:pPr>
              <a:lnSpc>
                <a:spcPct val="200000"/>
              </a:lnSpc>
            </a:pPr>
            <a:r>
              <a:rPr lang="en-US" dirty="0" smtClean="0"/>
              <a:t>Networks are already forming</a:t>
            </a:r>
          </a:p>
          <a:p>
            <a:pPr>
              <a:lnSpc>
                <a:spcPct val="200000"/>
              </a:lnSpc>
            </a:pPr>
            <a:r>
              <a:rPr lang="en-US" dirty="0" smtClean="0"/>
              <a:t>Employers seem committed</a:t>
            </a:r>
          </a:p>
          <a:p>
            <a:pPr>
              <a:lnSpc>
                <a:spcPct val="200000"/>
              </a:lnSpc>
            </a:pPr>
            <a:r>
              <a:rPr lang="en-US" dirty="0" smtClean="0"/>
              <a:t>Exchange products are in place</a:t>
            </a:r>
          </a:p>
          <a:p>
            <a:pPr>
              <a:lnSpc>
                <a:spcPct val="200000"/>
              </a:lnSpc>
            </a:pPr>
            <a:r>
              <a:rPr lang="en-US" dirty="0" smtClean="0"/>
              <a:t>Money-making volumes continue to decline</a:t>
            </a:r>
          </a:p>
          <a:p>
            <a:pPr>
              <a:lnSpc>
                <a:spcPct val="200000"/>
              </a:lnSpc>
            </a:pPr>
            <a:r>
              <a:rPr lang="en-US" dirty="0" smtClean="0"/>
              <a:t>Rates continue to decline</a:t>
            </a:r>
            <a:endParaRPr lang="en-US" dirty="0"/>
          </a:p>
        </p:txBody>
      </p:sp>
      <p:sp>
        <p:nvSpPr>
          <p:cNvPr id="3" name="Title 2"/>
          <p:cNvSpPr>
            <a:spLocks noGrp="1"/>
          </p:cNvSpPr>
          <p:nvPr>
            <p:ph type="title"/>
          </p:nvPr>
        </p:nvSpPr>
        <p:spPr>
          <a:xfrm>
            <a:off x="620866" y="274320"/>
            <a:ext cx="7902841" cy="671978"/>
          </a:xfrm>
        </p:spPr>
        <p:txBody>
          <a:bodyPr/>
          <a:lstStyle/>
          <a:p>
            <a:r>
              <a:rPr lang="en-US" dirty="0" smtClean="0"/>
              <a:t>Why Things Will Change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371600"/>
            <a:ext cx="7902841" cy="4650937"/>
          </a:xfrm>
        </p:spPr>
        <p:txBody>
          <a:bodyPr/>
          <a:lstStyle/>
          <a:p>
            <a:r>
              <a:rPr lang="en-US" dirty="0" smtClean="0"/>
              <a:t>Access </a:t>
            </a:r>
          </a:p>
          <a:p>
            <a:pPr lvl="1"/>
            <a:r>
              <a:rPr lang="en-US" dirty="0" smtClean="0"/>
              <a:t>Physicians limiting government business; new entrants to fill gap?</a:t>
            </a:r>
          </a:p>
          <a:p>
            <a:pPr lvl="1"/>
            <a:r>
              <a:rPr lang="en-US" dirty="0" smtClean="0"/>
              <a:t>Narrow networks</a:t>
            </a:r>
          </a:p>
          <a:p>
            <a:pPr lvl="1"/>
            <a:r>
              <a:rPr lang="en-US" dirty="0" smtClean="0"/>
              <a:t>Critical but unprofitable services</a:t>
            </a:r>
            <a:br>
              <a:rPr lang="en-US" dirty="0" smtClean="0"/>
            </a:br>
            <a:endParaRPr lang="en-US" dirty="0" smtClean="0"/>
          </a:p>
          <a:p>
            <a:r>
              <a:rPr lang="en-US" dirty="0" smtClean="0"/>
              <a:t>Continuing High Quality</a:t>
            </a:r>
          </a:p>
          <a:p>
            <a:pPr lvl="1"/>
            <a:r>
              <a:rPr lang="en-US" dirty="0" smtClean="0"/>
              <a:t>Attracting the best physicians and nurses</a:t>
            </a:r>
          </a:p>
          <a:p>
            <a:pPr lvl="1"/>
            <a:r>
              <a:rPr lang="en-US" dirty="0" smtClean="0"/>
              <a:t>Capital for replacement and new technology</a:t>
            </a:r>
          </a:p>
          <a:p>
            <a:pPr lvl="2"/>
            <a:r>
              <a:rPr lang="en-US" dirty="0" smtClean="0"/>
              <a:t>Implication:  Philanthropy</a:t>
            </a:r>
            <a:br>
              <a:rPr lang="en-US" dirty="0" smtClean="0"/>
            </a:br>
            <a:endParaRPr lang="en-US" dirty="0" smtClean="0"/>
          </a:p>
          <a:p>
            <a:r>
              <a:rPr lang="en-US" dirty="0" smtClean="0"/>
              <a:t>Workforce health and recruiting</a:t>
            </a:r>
            <a:endParaRPr lang="en-US" dirty="0"/>
          </a:p>
        </p:txBody>
      </p:sp>
      <p:sp>
        <p:nvSpPr>
          <p:cNvPr id="3" name="Title 2"/>
          <p:cNvSpPr>
            <a:spLocks noGrp="1"/>
          </p:cNvSpPr>
          <p:nvPr>
            <p:ph type="title"/>
          </p:nvPr>
        </p:nvSpPr>
        <p:spPr>
          <a:xfrm>
            <a:off x="620866" y="274320"/>
            <a:ext cx="7902841" cy="693243"/>
          </a:xfrm>
        </p:spPr>
        <p:txBody>
          <a:bodyPr/>
          <a:lstStyle/>
          <a:p>
            <a:r>
              <a:rPr lang="en-US" sz="3600" dirty="0" smtClean="0"/>
              <a:t>Issues For Lincoln and Nebraska</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down)">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Medicaid expansion</a:t>
            </a:r>
          </a:p>
          <a:p>
            <a:pPr marL="457200" indent="-457200">
              <a:buFont typeface="+mj-lt"/>
              <a:buAutoNum type="arabicPeriod"/>
            </a:pPr>
            <a:endParaRPr lang="en-US" dirty="0" smtClean="0"/>
          </a:p>
          <a:p>
            <a:pPr marL="457200" indent="-457200">
              <a:buFont typeface="+mj-lt"/>
              <a:buAutoNum type="arabicPeriod"/>
            </a:pPr>
            <a:r>
              <a:rPr lang="en-US" dirty="0" smtClean="0"/>
              <a:t>Value of non-profit, tax-exempt providers</a:t>
            </a:r>
          </a:p>
          <a:p>
            <a:pPr marL="457200" indent="-457200">
              <a:buFont typeface="+mj-lt"/>
              <a:buAutoNum type="arabicPeriod"/>
            </a:pPr>
            <a:endParaRPr lang="en-US" dirty="0" smtClean="0"/>
          </a:p>
          <a:p>
            <a:pPr marL="457200" indent="-457200">
              <a:buFont typeface="+mj-lt"/>
              <a:buAutoNum type="arabicPeriod"/>
            </a:pPr>
            <a:r>
              <a:rPr lang="en-US" dirty="0" smtClean="0"/>
              <a:t>Community commitment</a:t>
            </a:r>
            <a:endParaRPr lang="en-US" dirty="0"/>
          </a:p>
        </p:txBody>
      </p:sp>
      <p:sp>
        <p:nvSpPr>
          <p:cNvPr id="3" name="Title 2"/>
          <p:cNvSpPr>
            <a:spLocks noGrp="1"/>
          </p:cNvSpPr>
          <p:nvPr>
            <p:ph type="title"/>
          </p:nvPr>
        </p:nvSpPr>
        <p:spPr>
          <a:xfrm>
            <a:off x="620866" y="274320"/>
            <a:ext cx="7902841" cy="618815"/>
          </a:xfrm>
        </p:spPr>
        <p:txBody>
          <a:bodyPr/>
          <a:lstStyle/>
          <a:p>
            <a:r>
              <a:rPr lang="en-US" sz="3200" dirty="0" smtClean="0"/>
              <a:t>Three Other Implications</a:t>
            </a:r>
            <a:endParaRPr lang="en-US" sz="3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1444" y="274638"/>
            <a:ext cx="7070725" cy="831148"/>
          </a:xfrm>
        </p:spPr>
        <p:txBody>
          <a:bodyPr/>
          <a:lstStyle/>
          <a:p>
            <a:r>
              <a:rPr lang="en-US" sz="3600" dirty="0" smtClean="0"/>
              <a:t>Mission and Vision</a:t>
            </a:r>
            <a:endParaRPr lang="en-US" sz="3600" dirty="0"/>
          </a:p>
        </p:txBody>
      </p:sp>
      <p:sp>
        <p:nvSpPr>
          <p:cNvPr id="8198" name="Rectangle 6"/>
          <p:cNvSpPr>
            <a:spLocks noGrp="1" noChangeArrowheads="1"/>
          </p:cNvSpPr>
          <p:nvPr>
            <p:ph type="body" idx="1"/>
          </p:nvPr>
        </p:nvSpPr>
        <p:spPr>
          <a:xfrm>
            <a:off x="546100" y="1527222"/>
            <a:ext cx="8229600" cy="4655214"/>
          </a:xfrm>
        </p:spPr>
        <p:txBody>
          <a:bodyPr/>
          <a:lstStyle/>
          <a:p>
            <a:pPr marL="0" indent="0">
              <a:buNone/>
            </a:pPr>
            <a:r>
              <a:rPr lang="en-US" b="1" dirty="0" smtClean="0"/>
              <a:t>Mission </a:t>
            </a:r>
          </a:p>
          <a:p>
            <a:pPr marL="233363" indent="0">
              <a:buNone/>
            </a:pPr>
            <a:r>
              <a:rPr lang="en-US" dirty="0" smtClean="0"/>
              <a:t>Bryan Health’s mission is to advance the health of individuals in our region through collaboration with physicians and communities.</a:t>
            </a:r>
          </a:p>
          <a:p>
            <a:pPr>
              <a:buNone/>
            </a:pPr>
            <a:endParaRPr lang="en-US" b="1" dirty="0" smtClean="0"/>
          </a:p>
          <a:p>
            <a:pPr>
              <a:buNone/>
            </a:pPr>
            <a:r>
              <a:rPr lang="en-US" b="1" dirty="0" smtClean="0"/>
              <a:t>Vision 2015</a:t>
            </a:r>
            <a:r>
              <a:rPr lang="en-US" dirty="0" smtClean="0"/>
              <a:t/>
            </a:r>
            <a:br>
              <a:rPr lang="en-US" dirty="0" smtClean="0"/>
            </a:br>
            <a:r>
              <a:rPr lang="en-US" dirty="0" smtClean="0"/>
              <a:t>To be the partner of choice as the leading regional health system, through integration, collaboration and the relentless pursuit of excellence.  </a:t>
            </a:r>
            <a:endParaRPr lang="en-US" sz="2800" dirty="0">
              <a:latin typeface="Sabon MT" pitchFamily="18" charset="0"/>
            </a:endParaRPr>
          </a:p>
        </p:txBody>
      </p:sp>
      <p:sp>
        <p:nvSpPr>
          <p:cNvPr id="4" name="TextBox 3"/>
          <p:cNvSpPr txBox="1"/>
          <p:nvPr/>
        </p:nvSpPr>
        <p:spPr>
          <a:xfrm>
            <a:off x="4465675" y="6475504"/>
            <a:ext cx="223284" cy="276999"/>
          </a:xfrm>
          <a:prstGeom prst="rect">
            <a:avLst/>
          </a:prstGeom>
          <a:noFill/>
        </p:spPr>
        <p:txBody>
          <a:bodyPr wrap="square" rtlCol="0">
            <a:spAutoFit/>
          </a:bodyPr>
          <a:lstStyle/>
          <a:p>
            <a:r>
              <a:rPr lang="en-US" sz="1200" dirty="0" smtClean="0"/>
              <a:t>4</a:t>
            </a:r>
            <a:endParaRPr lang="en-US"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rsonal Computer.jpg"/>
          <p:cNvPicPr>
            <a:picLocks noChangeAspect="1"/>
          </p:cNvPicPr>
          <p:nvPr/>
        </p:nvPicPr>
        <p:blipFill>
          <a:blip r:embed="rId3"/>
          <a:srcRect l="6400" r="9600"/>
          <a:stretch>
            <a:fillRect/>
          </a:stretch>
        </p:blipFill>
        <p:spPr>
          <a:xfrm>
            <a:off x="4479219" y="3166917"/>
            <a:ext cx="4714940" cy="3691083"/>
          </a:xfrm>
          <a:prstGeom prst="rect">
            <a:avLst/>
          </a:prstGeom>
        </p:spPr>
      </p:pic>
      <p:pic>
        <p:nvPicPr>
          <p:cNvPr id="6" name="Picture 5" descr="Pencil and Paper.jpg"/>
          <p:cNvPicPr>
            <a:picLocks noChangeAspect="1"/>
          </p:cNvPicPr>
          <p:nvPr/>
        </p:nvPicPr>
        <p:blipFill>
          <a:blip r:embed="rId4"/>
          <a:stretch>
            <a:fillRect/>
          </a:stretch>
        </p:blipFill>
        <p:spPr>
          <a:xfrm>
            <a:off x="4479219" y="1963"/>
            <a:ext cx="4714939" cy="3164953"/>
          </a:xfrm>
          <a:prstGeom prst="rect">
            <a:avLst/>
          </a:prstGeom>
        </p:spPr>
      </p:pic>
      <p:pic>
        <p:nvPicPr>
          <p:cNvPr id="5" name="Content Placeholder 4" descr="Fosbury Flop.jpg"/>
          <p:cNvPicPr>
            <a:picLocks noGrp="1" noChangeAspect="1"/>
          </p:cNvPicPr>
          <p:nvPr>
            <p:ph sz="half" idx="1"/>
          </p:nvPr>
        </p:nvPicPr>
        <p:blipFill>
          <a:blip r:embed="rId5"/>
          <a:stretch>
            <a:fillRect/>
          </a:stretch>
        </p:blipFill>
        <p:spPr>
          <a:xfrm>
            <a:off x="-7155" y="3166917"/>
            <a:ext cx="4496640" cy="3691084"/>
          </a:xfrm>
        </p:spPr>
      </p:pic>
      <p:pic>
        <p:nvPicPr>
          <p:cNvPr id="7" name="Picture 6" descr="Western Roll.jpg"/>
          <p:cNvPicPr>
            <a:picLocks noChangeAspect="1"/>
          </p:cNvPicPr>
          <p:nvPr/>
        </p:nvPicPr>
        <p:blipFill>
          <a:blip r:embed="rId6"/>
          <a:srcRect b="16941"/>
          <a:stretch>
            <a:fillRect/>
          </a:stretch>
        </p:blipFill>
        <p:spPr>
          <a:xfrm>
            <a:off x="-4052" y="-1610"/>
            <a:ext cx="4485815" cy="3166917"/>
          </a:xfrm>
          <a:prstGeom prst="rect">
            <a:avLst/>
          </a:prstGeom>
        </p:spPr>
      </p:pic>
      <p:pic>
        <p:nvPicPr>
          <p:cNvPr id="13" name="Picture 3"/>
          <p:cNvPicPr>
            <a:picLocks noChangeAspect="1" noChangeArrowheads="1"/>
          </p:cNvPicPr>
          <p:nvPr/>
        </p:nvPicPr>
        <p:blipFill>
          <a:blip r:embed="rId7"/>
          <a:srcRect/>
          <a:stretch>
            <a:fillRect/>
          </a:stretch>
        </p:blipFill>
        <p:spPr bwMode="auto">
          <a:xfrm>
            <a:off x="-6903" y="9023"/>
            <a:ext cx="9190429" cy="6858000"/>
          </a:xfrm>
          <a:prstGeom prst="rect">
            <a:avLst/>
          </a:prstGeom>
          <a:noFill/>
          <a:ln w="9525">
            <a:noFill/>
            <a:miter lim="800000"/>
            <a:headEnd/>
            <a:tailEnd/>
          </a:ln>
        </p:spPr>
      </p:pic>
      <p:pic>
        <p:nvPicPr>
          <p:cNvPr id="1028" name="Picture 4" descr="http://ts1.mm.bing.net/th?id=H.4711369817523850&amp;pid=1.9&amp;w=300&amp;h=300&amp;p=0"/>
          <p:cNvPicPr>
            <a:picLocks noChangeAspect="1" noChangeArrowheads="1"/>
          </p:cNvPicPr>
          <p:nvPr/>
        </p:nvPicPr>
        <p:blipFill>
          <a:blip r:embed="rId8"/>
          <a:srcRect/>
          <a:stretch>
            <a:fillRect/>
          </a:stretch>
        </p:blipFill>
        <p:spPr bwMode="auto">
          <a:xfrm>
            <a:off x="4468604" y="-1610"/>
            <a:ext cx="471494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52380" y="2307082"/>
            <a:ext cx="3060700" cy="9271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2531286" y="619125"/>
            <a:ext cx="3709988" cy="9334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352380" y="3616024"/>
            <a:ext cx="3551238" cy="9271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352380" y="4838433"/>
            <a:ext cx="3495675" cy="9271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srcRect l="24778" t="39936" r="23088" b="40136"/>
          <a:stretch>
            <a:fillRect/>
          </a:stretch>
        </p:blipFill>
        <p:spPr bwMode="auto">
          <a:xfrm>
            <a:off x="4479989" y="2167930"/>
            <a:ext cx="4163498" cy="1229788"/>
          </a:xfrm>
          <a:prstGeom prst="rect">
            <a:avLst/>
          </a:prstGeom>
          <a:noFill/>
          <a:ln w="9525">
            <a:noFill/>
            <a:miter lim="800000"/>
            <a:headEnd/>
            <a:tailEnd/>
          </a:ln>
          <a:effectLst/>
        </p:spPr>
      </p:pic>
      <p:pic>
        <p:nvPicPr>
          <p:cNvPr id="2057" name="Picture 9"/>
          <p:cNvPicPr>
            <a:picLocks noChangeAspect="1" noChangeArrowheads="1"/>
          </p:cNvPicPr>
          <p:nvPr/>
        </p:nvPicPr>
        <p:blipFill>
          <a:blip r:embed="rId8"/>
          <a:srcRect/>
          <a:stretch>
            <a:fillRect/>
          </a:stretch>
        </p:blipFill>
        <p:spPr bwMode="auto">
          <a:xfrm>
            <a:off x="4625993" y="3616024"/>
            <a:ext cx="3026092" cy="86842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9"/>
          <a:srcRect/>
          <a:stretch>
            <a:fillRect/>
          </a:stretch>
        </p:blipFill>
        <p:spPr bwMode="auto">
          <a:xfrm>
            <a:off x="4669917" y="5041501"/>
            <a:ext cx="2520155" cy="724031"/>
          </a:xfrm>
          <a:prstGeom prst="rect">
            <a:avLst/>
          </a:prstGeom>
          <a:noFill/>
          <a:ln w="9525">
            <a:noFill/>
            <a:miter lim="800000"/>
            <a:headEnd/>
            <a:tailEnd/>
          </a:ln>
          <a:effectLst/>
        </p:spPr>
      </p:pic>
      <p:sp>
        <p:nvSpPr>
          <p:cNvPr id="9" name="TextBox 8"/>
          <p:cNvSpPr txBox="1"/>
          <p:nvPr/>
        </p:nvSpPr>
        <p:spPr>
          <a:xfrm>
            <a:off x="4465675" y="6475504"/>
            <a:ext cx="223284" cy="276999"/>
          </a:xfrm>
          <a:prstGeom prst="rect">
            <a:avLst/>
          </a:prstGeom>
          <a:noFill/>
        </p:spPr>
        <p:txBody>
          <a:bodyPr wrap="square" rtlCol="0">
            <a:spAutoFit/>
          </a:bodyPr>
          <a:lstStyle/>
          <a:p>
            <a:r>
              <a:rPr lang="en-US" sz="1200" dirty="0" smtClean="0"/>
              <a:t>5</a:t>
            </a:r>
            <a:endParaRPr lang="en-US"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1444" y="274638"/>
            <a:ext cx="7070725" cy="831148"/>
          </a:xfrm>
        </p:spPr>
        <p:txBody>
          <a:bodyPr/>
          <a:lstStyle/>
          <a:p>
            <a:r>
              <a:rPr lang="en-US" sz="3600" dirty="0" smtClean="0"/>
              <a:t>Mission and Vision</a:t>
            </a:r>
            <a:endParaRPr lang="en-US" sz="3600" dirty="0"/>
          </a:p>
        </p:txBody>
      </p:sp>
      <p:sp>
        <p:nvSpPr>
          <p:cNvPr id="8198" name="Rectangle 6"/>
          <p:cNvSpPr>
            <a:spLocks noGrp="1" noChangeArrowheads="1"/>
          </p:cNvSpPr>
          <p:nvPr>
            <p:ph type="body" idx="1"/>
          </p:nvPr>
        </p:nvSpPr>
        <p:spPr>
          <a:xfrm>
            <a:off x="546100" y="1527222"/>
            <a:ext cx="8229600" cy="4655214"/>
          </a:xfrm>
        </p:spPr>
        <p:txBody>
          <a:bodyPr/>
          <a:lstStyle/>
          <a:p>
            <a:pPr marL="0" indent="0">
              <a:buNone/>
            </a:pPr>
            <a:r>
              <a:rPr lang="en-US" b="1" dirty="0" smtClean="0"/>
              <a:t>Mission </a:t>
            </a:r>
          </a:p>
          <a:p>
            <a:pPr marL="233363" indent="0">
              <a:buNone/>
            </a:pPr>
            <a:r>
              <a:rPr lang="en-US" dirty="0" smtClean="0"/>
              <a:t>Bryan Health’s mission is to advance the health of individuals in our region through collaboration with physicians and communities.</a:t>
            </a:r>
          </a:p>
          <a:p>
            <a:pPr>
              <a:buNone/>
            </a:pPr>
            <a:endParaRPr lang="en-US" b="1" dirty="0" smtClean="0"/>
          </a:p>
          <a:p>
            <a:pPr>
              <a:buNone/>
            </a:pPr>
            <a:r>
              <a:rPr lang="en-US" b="1" dirty="0" smtClean="0"/>
              <a:t>Vision 2015</a:t>
            </a:r>
            <a:r>
              <a:rPr lang="en-US" dirty="0" smtClean="0"/>
              <a:t/>
            </a:r>
            <a:br>
              <a:rPr lang="en-US" dirty="0" smtClean="0"/>
            </a:br>
            <a:r>
              <a:rPr lang="en-US" dirty="0" smtClean="0"/>
              <a:t>To be the partner of choice as the leading regional health system, through integration, collaboration and the relentless pursuit of excellence.  </a:t>
            </a:r>
            <a:endParaRPr lang="en-US" sz="2800" dirty="0">
              <a:latin typeface="Sabon MT" pitchFamily="18" charset="0"/>
            </a:endParaRPr>
          </a:p>
        </p:txBody>
      </p:sp>
      <p:sp>
        <p:nvSpPr>
          <p:cNvPr id="4" name="TextBox 3"/>
          <p:cNvSpPr txBox="1"/>
          <p:nvPr/>
        </p:nvSpPr>
        <p:spPr>
          <a:xfrm>
            <a:off x="4465675" y="6475504"/>
            <a:ext cx="223284" cy="276999"/>
          </a:xfrm>
          <a:prstGeom prst="rect">
            <a:avLst/>
          </a:prstGeom>
          <a:noFill/>
        </p:spPr>
        <p:txBody>
          <a:bodyPr wrap="square" rtlCol="0">
            <a:spAutoFit/>
          </a:bodyPr>
          <a:lstStyle/>
          <a:p>
            <a:r>
              <a:rPr lang="en-US" sz="1200" dirty="0" smtClean="0"/>
              <a:t>4</a:t>
            </a:r>
            <a:endParaRPr lang="en-US"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0"/>
          <p:cNvSpPr>
            <a:spLocks noGrp="1" noChangeArrowheads="1"/>
          </p:cNvSpPr>
          <p:nvPr>
            <p:ph type="title"/>
          </p:nvPr>
        </p:nvSpPr>
        <p:spPr>
          <a:xfrm>
            <a:off x="620866" y="274320"/>
            <a:ext cx="7902841" cy="803709"/>
          </a:xfrm>
        </p:spPr>
        <p:txBody>
          <a:bodyPr/>
          <a:lstStyle/>
          <a:p>
            <a:r>
              <a:rPr lang="en-US" sz="3600" dirty="0"/>
              <a:t>Medical Center Facts</a:t>
            </a:r>
          </a:p>
        </p:txBody>
      </p:sp>
      <p:sp>
        <p:nvSpPr>
          <p:cNvPr id="86019" name="Rectangle 2051"/>
          <p:cNvSpPr>
            <a:spLocks noGrp="1" noChangeArrowheads="1"/>
          </p:cNvSpPr>
          <p:nvPr>
            <p:ph type="body" idx="1"/>
          </p:nvPr>
        </p:nvSpPr>
        <p:spPr>
          <a:xfrm>
            <a:off x="635000" y="1371601"/>
            <a:ext cx="8153400" cy="4455294"/>
          </a:xfrm>
        </p:spPr>
        <p:txBody>
          <a:bodyPr/>
          <a:lstStyle/>
          <a:p>
            <a:pPr marL="457200" indent="-457200">
              <a:spcBef>
                <a:spcPts val="600"/>
              </a:spcBef>
              <a:spcAft>
                <a:spcPts val="600"/>
              </a:spcAft>
            </a:pPr>
            <a:r>
              <a:rPr lang="en-US" dirty="0">
                <a:latin typeface="+mn-lt"/>
              </a:rPr>
              <a:t>Largest hospital in Lincoln with approximately </a:t>
            </a:r>
            <a:r>
              <a:rPr lang="en-US" dirty="0" smtClean="0">
                <a:latin typeface="+mn-lt"/>
              </a:rPr>
              <a:t>534 physicians</a:t>
            </a:r>
            <a:r>
              <a:rPr lang="en-US" dirty="0">
                <a:latin typeface="+mn-lt"/>
              </a:rPr>
              <a:t>, </a:t>
            </a:r>
            <a:r>
              <a:rPr lang="en-US" dirty="0" smtClean="0">
                <a:latin typeface="+mn-lt"/>
              </a:rPr>
              <a:t>3,250 </a:t>
            </a:r>
            <a:r>
              <a:rPr lang="en-US" dirty="0">
                <a:latin typeface="+mn-lt"/>
              </a:rPr>
              <a:t>employees and </a:t>
            </a:r>
            <a:r>
              <a:rPr lang="en-US" dirty="0" smtClean="0">
                <a:latin typeface="+mn-lt"/>
              </a:rPr>
              <a:t>600 volunteers and 56% inpatient market share.</a:t>
            </a:r>
            <a:br>
              <a:rPr lang="en-US" dirty="0" smtClean="0">
                <a:latin typeface="+mn-lt"/>
              </a:rPr>
            </a:br>
            <a:endParaRPr lang="en-US" dirty="0" smtClean="0">
              <a:latin typeface="+mn-lt"/>
            </a:endParaRPr>
          </a:p>
          <a:p>
            <a:pPr marL="457200" indent="-457200">
              <a:spcBef>
                <a:spcPts val="600"/>
              </a:spcBef>
              <a:spcAft>
                <a:spcPts val="600"/>
              </a:spcAft>
            </a:pPr>
            <a:r>
              <a:rPr lang="en-US" dirty="0" smtClean="0">
                <a:latin typeface="+mn-lt"/>
              </a:rPr>
              <a:t>Serves the </a:t>
            </a:r>
            <a:r>
              <a:rPr lang="en-US" dirty="0">
                <a:latin typeface="+mn-lt"/>
              </a:rPr>
              <a:t>Lincoln market and over 50 cities and towns in </a:t>
            </a:r>
            <a:r>
              <a:rPr lang="en-US" dirty="0" smtClean="0">
                <a:latin typeface="+mn-lt"/>
              </a:rPr>
              <a:t>Nebraska, Kansas, Missouri and Iowa.</a:t>
            </a:r>
            <a:br>
              <a:rPr lang="en-US" dirty="0" smtClean="0">
                <a:latin typeface="+mn-lt"/>
              </a:rPr>
            </a:br>
            <a:endParaRPr lang="en-US" dirty="0">
              <a:latin typeface="+mn-lt"/>
            </a:endParaRPr>
          </a:p>
          <a:p>
            <a:pPr marL="457200" indent="-457200">
              <a:spcBef>
                <a:spcPts val="600"/>
              </a:spcBef>
              <a:spcAft>
                <a:spcPts val="600"/>
              </a:spcAft>
            </a:pPr>
            <a:r>
              <a:rPr lang="en-US" dirty="0" smtClean="0">
                <a:latin typeface="+mn-lt"/>
              </a:rPr>
              <a:t>Largest </a:t>
            </a:r>
            <a:r>
              <a:rPr lang="en-US" dirty="0">
                <a:latin typeface="+mn-lt"/>
              </a:rPr>
              <a:t>private employer in the capital city of Lincoln</a:t>
            </a:r>
            <a:r>
              <a:rPr lang="en-US" dirty="0" smtClean="0">
                <a:latin typeface="+mn-lt"/>
              </a:rPr>
              <a:t>.</a:t>
            </a:r>
            <a:br>
              <a:rPr lang="en-US" dirty="0" smtClean="0">
                <a:latin typeface="+mn-lt"/>
              </a:rPr>
            </a:br>
            <a:endParaRPr lang="en-US" dirty="0">
              <a:latin typeface="+mn-lt"/>
            </a:endParaRPr>
          </a:p>
          <a:p>
            <a:pPr marL="457200" indent="-457200">
              <a:spcBef>
                <a:spcPts val="600"/>
              </a:spcBef>
              <a:spcAft>
                <a:spcPts val="600"/>
              </a:spcAft>
            </a:pPr>
            <a:r>
              <a:rPr lang="en-US" dirty="0" smtClean="0">
                <a:latin typeface="+mn-lt"/>
              </a:rPr>
              <a:t>Nationally </a:t>
            </a:r>
            <a:r>
              <a:rPr lang="en-US" dirty="0">
                <a:latin typeface="+mn-lt"/>
              </a:rPr>
              <a:t>recognized for services and outcomes in many specialties including orthopedic, cardiac and </a:t>
            </a:r>
            <a:r>
              <a:rPr lang="en-US" dirty="0" smtClean="0">
                <a:latin typeface="+mn-lt"/>
              </a:rPr>
              <a:t>neurosurgical services.</a:t>
            </a:r>
            <a:endParaRPr lang="en-US" dirty="0">
              <a:latin typeface="+mn-lt"/>
            </a:endParaRPr>
          </a:p>
          <a:p>
            <a:pPr marL="457200" indent="-457200">
              <a:spcBef>
                <a:spcPts val="600"/>
              </a:spcBef>
              <a:spcAft>
                <a:spcPts val="600"/>
              </a:spcAft>
            </a:pPr>
            <a:endParaRPr lang="en-US" sz="2000" dirty="0">
              <a:latin typeface="+mn-lt"/>
            </a:endParaRPr>
          </a:p>
        </p:txBody>
      </p:sp>
      <p:sp>
        <p:nvSpPr>
          <p:cNvPr id="4" name="TextBox 3"/>
          <p:cNvSpPr txBox="1"/>
          <p:nvPr/>
        </p:nvSpPr>
        <p:spPr>
          <a:xfrm>
            <a:off x="4465675" y="6475504"/>
            <a:ext cx="223284" cy="276999"/>
          </a:xfrm>
          <a:prstGeom prst="rect">
            <a:avLst/>
          </a:prstGeom>
          <a:noFill/>
        </p:spPr>
        <p:txBody>
          <a:bodyPr wrap="square" rtlCol="0">
            <a:spAutoFit/>
          </a:bodyPr>
          <a:lstStyle/>
          <a:p>
            <a:r>
              <a:rPr lang="en-US" sz="1200" dirty="0" smtClean="0"/>
              <a:t>8</a:t>
            </a:r>
            <a:endParaRPr 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866" y="1371600"/>
            <a:ext cx="7902841" cy="4650937"/>
          </a:xfrm>
        </p:spPr>
        <p:txBody>
          <a:bodyPr/>
          <a:lstStyle/>
          <a:p>
            <a:pPr>
              <a:lnSpc>
                <a:spcPct val="150000"/>
              </a:lnSpc>
            </a:pPr>
            <a:r>
              <a:rPr lang="en-US" dirty="0" smtClean="0"/>
              <a:t>$506 million revenues and 3,700 employees</a:t>
            </a:r>
          </a:p>
          <a:p>
            <a:pPr>
              <a:lnSpc>
                <a:spcPct val="150000"/>
              </a:lnSpc>
            </a:pPr>
            <a:r>
              <a:rPr lang="en-US" dirty="0" smtClean="0"/>
              <a:t>$40+ million in charity care </a:t>
            </a:r>
            <a:r>
              <a:rPr lang="en-US" sz="1800" dirty="0" smtClean="0"/>
              <a:t>(cost = $14 million)</a:t>
            </a:r>
          </a:p>
          <a:p>
            <a:pPr>
              <a:lnSpc>
                <a:spcPct val="150000"/>
              </a:lnSpc>
            </a:pPr>
            <a:r>
              <a:rPr lang="en-US" dirty="0" smtClean="0"/>
              <a:t>$56 million unreimbursed costs from government programs</a:t>
            </a:r>
          </a:p>
          <a:p>
            <a:pPr>
              <a:lnSpc>
                <a:spcPct val="150000"/>
              </a:lnSpc>
            </a:pPr>
            <a:r>
              <a:rPr lang="en-US" dirty="0" smtClean="0"/>
              <a:t>71,000 emergency room visits</a:t>
            </a:r>
          </a:p>
          <a:p>
            <a:pPr>
              <a:lnSpc>
                <a:spcPct val="150000"/>
              </a:lnSpc>
            </a:pPr>
            <a:r>
              <a:rPr lang="en-US" dirty="0" smtClean="0"/>
              <a:t>47% of inpatient revenue comes from outside Lancaster county</a:t>
            </a:r>
          </a:p>
          <a:p>
            <a:pPr>
              <a:lnSpc>
                <a:spcPct val="150000"/>
              </a:lnSpc>
            </a:pPr>
            <a:r>
              <a:rPr lang="en-US" dirty="0" smtClean="0"/>
              <a:t>Sponsor of 39-hospital Heartland Health Alliance</a:t>
            </a:r>
            <a:endParaRPr lang="en-US" dirty="0"/>
          </a:p>
        </p:txBody>
      </p:sp>
      <p:sp>
        <p:nvSpPr>
          <p:cNvPr id="3" name="Title 2"/>
          <p:cNvSpPr>
            <a:spLocks noGrp="1"/>
          </p:cNvSpPr>
          <p:nvPr>
            <p:ph type="title"/>
          </p:nvPr>
        </p:nvSpPr>
        <p:spPr>
          <a:xfrm>
            <a:off x="620866" y="274320"/>
            <a:ext cx="7902841" cy="650713"/>
          </a:xfrm>
        </p:spPr>
        <p:txBody>
          <a:bodyPr/>
          <a:lstStyle/>
          <a:p>
            <a:r>
              <a:rPr lang="en-US" dirty="0" smtClean="0"/>
              <a:t>Bryan Health:  Did you know?</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406" y="1137684"/>
            <a:ext cx="8474148" cy="4884853"/>
          </a:xfrm>
        </p:spPr>
        <p:txBody>
          <a:bodyPr/>
          <a:lstStyle/>
          <a:p>
            <a:pPr>
              <a:buNone/>
            </a:pPr>
            <a:r>
              <a:rPr lang="en-US" dirty="0" smtClean="0"/>
              <a:t>“Not-for-Profit hospitals saw declines in volumes, revenue growth” – </a:t>
            </a:r>
            <a:r>
              <a:rPr lang="en-US" sz="2000" dirty="0" smtClean="0"/>
              <a:t>Moody’s Investor Service</a:t>
            </a:r>
            <a:r>
              <a:rPr lang="en-US" dirty="0" smtClean="0"/>
              <a:t/>
            </a:r>
            <a:br>
              <a:rPr lang="en-US" dirty="0" smtClean="0"/>
            </a:br>
            <a:endParaRPr lang="en-US" dirty="0" smtClean="0"/>
          </a:p>
          <a:p>
            <a:pPr>
              <a:buNone/>
            </a:pPr>
            <a:r>
              <a:rPr lang="en-US" dirty="0" smtClean="0"/>
              <a:t>“2012 May have been the ‘high water mark’ year for hospitals” – </a:t>
            </a:r>
            <a:r>
              <a:rPr lang="en-US" sz="2000" dirty="0" smtClean="0"/>
              <a:t>Fitch</a:t>
            </a:r>
            <a:endParaRPr lang="en-US" dirty="0" smtClean="0"/>
          </a:p>
          <a:p>
            <a:pPr>
              <a:buNone/>
            </a:pPr>
            <a:endParaRPr lang="en-US" dirty="0" smtClean="0"/>
          </a:p>
          <a:p>
            <a:pPr>
              <a:buNone/>
            </a:pPr>
            <a:r>
              <a:rPr lang="en-US" dirty="0" smtClean="0"/>
              <a:t>“Moody’s predicts slow revenue growth, confirms negative outlook” – </a:t>
            </a:r>
            <a:r>
              <a:rPr lang="en-US" sz="2000" dirty="0" smtClean="0"/>
              <a:t>Advisory Board Daily Briefing</a:t>
            </a:r>
            <a:endParaRPr lang="en-US" dirty="0" smtClean="0"/>
          </a:p>
          <a:p>
            <a:pPr>
              <a:buNone/>
            </a:pPr>
            <a:endParaRPr lang="en-US" dirty="0" smtClean="0"/>
          </a:p>
          <a:p>
            <a:pPr>
              <a:buNone/>
            </a:pPr>
            <a:r>
              <a:rPr lang="en-US" dirty="0" smtClean="0"/>
              <a:t>“In states that say not to Medicaid, hospitals worry of “death by 1,000 cuts” – </a:t>
            </a:r>
            <a:r>
              <a:rPr lang="en-US" sz="2000" dirty="0" smtClean="0"/>
              <a:t>Advisory Board</a:t>
            </a:r>
            <a:endParaRPr lang="en-US" dirty="0" smtClean="0"/>
          </a:p>
          <a:p>
            <a:pPr>
              <a:buNone/>
            </a:pPr>
            <a:endParaRPr lang="en-US" dirty="0"/>
          </a:p>
        </p:txBody>
      </p:sp>
      <p:sp>
        <p:nvSpPr>
          <p:cNvPr id="3" name="Title 2"/>
          <p:cNvSpPr>
            <a:spLocks noGrp="1"/>
          </p:cNvSpPr>
          <p:nvPr>
            <p:ph type="title"/>
          </p:nvPr>
        </p:nvSpPr>
        <p:spPr>
          <a:xfrm>
            <a:off x="620866" y="274320"/>
            <a:ext cx="7902841" cy="501857"/>
          </a:xfrm>
        </p:spPr>
        <p:txBody>
          <a:bodyPr/>
          <a:lstStyle/>
          <a:p>
            <a:r>
              <a:rPr lang="en-US" sz="3200" dirty="0" smtClean="0"/>
              <a:t>What’s the State of Healthcare Providers?</a:t>
            </a:r>
            <a:endParaRPr lang="en-US" sz="3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20713" y="912443"/>
          <a:ext cx="3164479" cy="514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20866" y="274320"/>
            <a:ext cx="7902841" cy="540936"/>
          </a:xfrm>
        </p:spPr>
        <p:txBody>
          <a:bodyPr>
            <a:noAutofit/>
          </a:bodyPr>
          <a:lstStyle/>
          <a:p>
            <a:r>
              <a:rPr lang="en-US" sz="4000" dirty="0" smtClean="0"/>
              <a:t>ACA Gives 32 Million Coverage</a:t>
            </a:r>
            <a:endParaRPr lang="en-US" sz="4000" dirty="0"/>
          </a:p>
        </p:txBody>
      </p:sp>
      <p:graphicFrame>
        <p:nvGraphicFramePr>
          <p:cNvPr id="8" name="Content Placeholder 5"/>
          <p:cNvGraphicFramePr>
            <a:graphicFrameLocks/>
          </p:cNvGraphicFramePr>
          <p:nvPr/>
        </p:nvGraphicFramePr>
        <p:xfrm>
          <a:off x="5600294" y="900567"/>
          <a:ext cx="2703734" cy="51461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ight Arrow 8"/>
          <p:cNvSpPr/>
          <p:nvPr/>
        </p:nvSpPr>
        <p:spPr>
          <a:xfrm>
            <a:off x="3547692" y="2668772"/>
            <a:ext cx="1871330" cy="1637414"/>
          </a:xfrm>
          <a:prstGeom prst="rightArrow">
            <a:avLst/>
          </a:prstGeom>
          <a:scene3d>
            <a:camera prst="orthographicFront"/>
            <a:lightRig rig="threePt" dir="t"/>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37685" y="6283842"/>
            <a:ext cx="2647507" cy="382772"/>
          </a:xfrm>
          <a:prstGeom prst="rect">
            <a:avLst/>
          </a:prstGeom>
          <a:noFill/>
        </p:spPr>
        <p:txBody>
          <a:bodyPr wrap="square" rtlCol="0">
            <a:spAutoFit/>
          </a:bodyPr>
          <a:lstStyle/>
          <a:p>
            <a:r>
              <a:rPr lang="en-US" dirty="0" smtClean="0"/>
              <a:t>Source:  SSB Solutions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ryan_ppt_template3">
  <a:themeElements>
    <a:clrScheme name="Custom 4">
      <a:dk1>
        <a:srgbClr val="262626"/>
      </a:dk1>
      <a:lt1>
        <a:srgbClr val="91C9ED"/>
      </a:lt1>
      <a:dk2>
        <a:srgbClr val="0072BC"/>
      </a:dk2>
      <a:lt2>
        <a:srgbClr val="FFFFFF"/>
      </a:lt2>
      <a:accent1>
        <a:srgbClr val="0072BC"/>
      </a:accent1>
      <a:accent2>
        <a:srgbClr val="D7D5C1"/>
      </a:accent2>
      <a:accent3>
        <a:srgbClr val="255168"/>
      </a:accent3>
      <a:accent4>
        <a:srgbClr val="14B1E7"/>
      </a:accent4>
      <a:accent5>
        <a:srgbClr val="E8E6D8"/>
      </a:accent5>
      <a:accent6>
        <a:srgbClr val="98907E"/>
      </a:accent6>
      <a:hlink>
        <a:srgbClr val="15B1FF"/>
      </a:hlink>
      <a:folHlink>
        <a:srgbClr val="255168"/>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bryan_ppt_template3</Template>
  <TotalTime>3473</TotalTime>
  <Words>682</Words>
  <Application>Microsoft Office PowerPoint</Application>
  <PresentationFormat>On-screen Show (4:3)</PresentationFormat>
  <Paragraphs>172</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bryan_ppt_template3</vt:lpstr>
      <vt:lpstr>Healthcare Reform Impact on Providers</vt:lpstr>
      <vt:lpstr>The Big Question</vt:lpstr>
      <vt:lpstr>PowerPoint Presentation</vt:lpstr>
      <vt:lpstr>PowerPoint Presentation</vt:lpstr>
      <vt:lpstr>Mission and Vision</vt:lpstr>
      <vt:lpstr>Medical Center Facts</vt:lpstr>
      <vt:lpstr>Bryan Health:  Did you know?</vt:lpstr>
      <vt:lpstr>What’s the State of Healthcare Providers?</vt:lpstr>
      <vt:lpstr>ACA Gives 32 Million Coverage</vt:lpstr>
      <vt:lpstr>The Changing Business model</vt:lpstr>
      <vt:lpstr>U.S. Lives Buying Value by Funding Source</vt:lpstr>
      <vt:lpstr>What’s the State of Healthcare Providers?</vt:lpstr>
      <vt:lpstr>What’s the State of Healthcare Providers? Strong, vulnerable, fragile, scared</vt:lpstr>
      <vt:lpstr>Are We Ready for Health Care Reform?</vt:lpstr>
      <vt:lpstr>What About Exchanges? 5 Things You Haven’t Heard</vt:lpstr>
      <vt:lpstr>Optimist</vt:lpstr>
      <vt:lpstr>Participant Structure</vt:lpstr>
      <vt:lpstr>Regional Provider Network</vt:lpstr>
      <vt:lpstr> Regional Provider Network</vt:lpstr>
      <vt:lpstr>Why Things Will Change</vt:lpstr>
      <vt:lpstr>Issues For Lincoln and Nebraska</vt:lpstr>
      <vt:lpstr>Three Other Implications</vt:lpstr>
      <vt:lpstr>Mission and Vision</vt:lpstr>
    </vt:vector>
  </TitlesOfParts>
  <Company>BryanLGH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Reform Impact on Providers</dc:title>
  <dc:creator>Bryan Health</dc:creator>
  <cp:lastModifiedBy>Williams, Andy</cp:lastModifiedBy>
  <cp:revision>42</cp:revision>
  <dcterms:created xsi:type="dcterms:W3CDTF">2013-09-14T21:58:09Z</dcterms:created>
  <dcterms:modified xsi:type="dcterms:W3CDTF">2013-09-19T16:42:13Z</dcterms:modified>
</cp:coreProperties>
</file>