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994A"/>
    <a:srgbClr val="B06A41"/>
    <a:srgbClr val="888F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59E0CF-0190-4E00-93A8-8A609C6EBAFF}" type="datetimeFigureOut">
              <a:rPr lang="en-US" smtClean="0"/>
              <a:t>9/18/2013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A26994-278C-4683-9954-3A8D8413913E}" type="slidenum">
              <a:rPr lang="en-US" smtClean="0"/>
              <a:t>‹#›</a:t>
            </a:fld>
            <a:endParaRPr lang="en-US"/>
          </a:p>
        </p:txBody>
      </p:sp>
    </p:spTree>
    <p:extLst>
      <p:ext uri="{BB962C8B-B14F-4D97-AF65-F5344CB8AC3E}">
        <p14:creationId xmlns:p14="http://schemas.microsoft.com/office/powerpoint/2010/main" val="90749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 disclaimer… many of the</a:t>
            </a:r>
            <a:r>
              <a:rPr lang="en-US" baseline="0" dirty="0" smtClean="0"/>
              <a:t> regulations, including the employer shared responsibility regulations, are in a proposed phase – still in a comment period – and are subject to change.</a:t>
            </a:r>
            <a:endParaRPr lang="en-US" dirty="0"/>
          </a:p>
        </p:txBody>
      </p:sp>
      <p:sp>
        <p:nvSpPr>
          <p:cNvPr id="4" name="Slide Number Placeholder 3"/>
          <p:cNvSpPr>
            <a:spLocks noGrp="1"/>
          </p:cNvSpPr>
          <p:nvPr>
            <p:ph type="sldNum" sz="quarter" idx="10"/>
          </p:nvPr>
        </p:nvSpPr>
        <p:spPr/>
        <p:txBody>
          <a:bodyPr/>
          <a:lstStyle/>
          <a:p>
            <a:fld id="{6E7CD221-D58A-491C-946D-C6CC646AC73E}" type="slidenum">
              <a:rPr lang="en-US" smtClean="0"/>
              <a:t>3</a:t>
            </a:fld>
            <a:endParaRPr lang="en-US" dirty="0"/>
          </a:p>
        </p:txBody>
      </p:sp>
    </p:spTree>
    <p:extLst>
      <p:ext uri="{BB962C8B-B14F-4D97-AF65-F5344CB8AC3E}">
        <p14:creationId xmlns:p14="http://schemas.microsoft.com/office/powerpoint/2010/main" val="2160734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Employer can refuse to offer coverage without any federal penalty</a:t>
            </a:r>
          </a:p>
          <a:p>
            <a:pPr lvl="1"/>
            <a:r>
              <a:rPr lang="en-US" dirty="0" smtClean="0"/>
              <a:t>- With the rare exception of some requirements (Massachusetts and San Francisco)</a:t>
            </a:r>
          </a:p>
          <a:p>
            <a:endParaRPr lang="en-US" dirty="0" smtClean="0"/>
          </a:p>
          <a:p>
            <a:r>
              <a:rPr lang="en-US" dirty="0" smtClean="0"/>
              <a:t>January 1, 2015, all of that changes. The feds like to say that…</a:t>
            </a:r>
          </a:p>
          <a:p>
            <a:endParaRPr lang="en-US" dirty="0" smtClean="0"/>
          </a:p>
          <a:p>
            <a:r>
              <a:rPr lang="en-US" dirty="0" smtClean="0"/>
              <a:t>The regulations</a:t>
            </a:r>
            <a:r>
              <a:rPr lang="en-US" baseline="0" dirty="0" smtClean="0"/>
              <a:t> are in a proposed phase, and so some of what I’m going to say might change, especially in light of the delay. But for many large employers, January 1, 2015, is the go live date when they’ll have to start offering health insurance coverage to full-time employees.</a:t>
            </a:r>
          </a:p>
        </p:txBody>
      </p:sp>
      <p:sp>
        <p:nvSpPr>
          <p:cNvPr id="4" name="Slide Number Placeholder 3"/>
          <p:cNvSpPr>
            <a:spLocks noGrp="1"/>
          </p:cNvSpPr>
          <p:nvPr>
            <p:ph type="sldNum" sz="quarter" idx="10"/>
          </p:nvPr>
        </p:nvSpPr>
        <p:spPr/>
        <p:txBody>
          <a:bodyPr/>
          <a:lstStyle/>
          <a:p>
            <a:fld id="{5BB3371E-014F-4D0A-9F6D-ABB555FAFA6A}" type="slidenum">
              <a:rPr lang="en-US" smtClean="0"/>
              <a:t>13</a:t>
            </a:fld>
            <a:endParaRPr lang="en-US" dirty="0"/>
          </a:p>
        </p:txBody>
      </p:sp>
    </p:spTree>
    <p:extLst>
      <p:ext uri="{BB962C8B-B14F-4D97-AF65-F5344CB8AC3E}">
        <p14:creationId xmlns:p14="http://schemas.microsoft.com/office/powerpoint/2010/main" val="2421162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avoid the penalty, a large employer must</a:t>
            </a:r>
            <a:r>
              <a:rPr lang="en-US" baseline="0" dirty="0" smtClean="0"/>
              <a:t> offer affordable coverage to 95% of all full-time employees and their dependents, and the coverage must meet minimum value. </a:t>
            </a:r>
          </a:p>
          <a:p>
            <a:endParaRPr lang="en-US" baseline="0" dirty="0" smtClean="0"/>
          </a:p>
          <a:p>
            <a:r>
              <a:rPr lang="en-US" baseline="0" dirty="0" smtClean="0"/>
              <a:t>A little bit of confusion over the “and their dependents” rule. Dependent does not include spouses. However, it does include all children, including foster children. And at least for the first year, an employer meets this requirement by taking “necessary steps” to cover the employee’s dependents. So it appears as though actually covering dependents at least in the first year is not required so long as you’re taking those necessary steps, whatever that means. </a:t>
            </a:r>
            <a:endParaRPr lang="en-US" dirty="0"/>
          </a:p>
        </p:txBody>
      </p:sp>
      <p:sp>
        <p:nvSpPr>
          <p:cNvPr id="4" name="Slide Number Placeholder 3"/>
          <p:cNvSpPr>
            <a:spLocks noGrp="1"/>
          </p:cNvSpPr>
          <p:nvPr>
            <p:ph type="sldNum" sz="quarter" idx="10"/>
          </p:nvPr>
        </p:nvSpPr>
        <p:spPr/>
        <p:txBody>
          <a:bodyPr/>
          <a:lstStyle/>
          <a:p>
            <a:fld id="{E4A3349D-814D-42A9-AF32-4C58ACABF742}" type="slidenum">
              <a:rPr lang="en-US" smtClean="0"/>
              <a:t>14</a:t>
            </a:fld>
            <a:endParaRPr lang="en-US"/>
          </a:p>
        </p:txBody>
      </p:sp>
    </p:spTree>
    <p:extLst>
      <p:ext uri="{BB962C8B-B14F-4D97-AF65-F5344CB8AC3E}">
        <p14:creationId xmlns:p14="http://schemas.microsoft.com/office/powerpoint/2010/main" val="1029942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2">
              <a:defRPr/>
            </a:pPr>
            <a:r>
              <a:rPr lang="en-US" dirty="0" smtClean="0"/>
              <a:t>Really there are two distinct penalties for large employers in 2015…</a:t>
            </a:r>
          </a:p>
          <a:p>
            <a:pPr defTabSz="914292">
              <a:defRPr/>
            </a:pPr>
            <a:endParaRPr lang="en-US" dirty="0" smtClean="0"/>
          </a:p>
          <a:p>
            <a:pPr defTabSz="914292">
              <a:defRPr/>
            </a:pPr>
            <a:r>
              <a:rPr lang="en-US" dirty="0" smtClean="0"/>
              <a:t>Penalty #1</a:t>
            </a:r>
            <a:r>
              <a:rPr lang="en-US" baseline="0" dirty="0" smtClean="0"/>
              <a:t>: </a:t>
            </a:r>
            <a:r>
              <a:rPr lang="en-US" dirty="0" smtClean="0"/>
              <a:t>Employers with 50</a:t>
            </a:r>
            <a:r>
              <a:rPr lang="en-US" baseline="0" dirty="0" smtClean="0"/>
              <a:t> or more full-time equivalent employees will have to offer affordable, minimum value coverage to 95% of all full-time employees. </a:t>
            </a:r>
            <a:r>
              <a:rPr lang="en-US" dirty="0" smtClean="0"/>
              <a:t>If employer has 50 full-time employees (30+ hours/week or 130 hours/month) and offers no coverage, the penalty is $2,000 per employee per year ($166.67 per month) if any employee receives a subsidy in the exchange.</a:t>
            </a:r>
            <a:r>
              <a:rPr lang="en-US" baseline="0" dirty="0" smtClean="0"/>
              <a:t> This penalty is applied across the entire full-time employee population minus the first 30.</a:t>
            </a:r>
            <a:endParaRPr lang="en-US" dirty="0" smtClean="0"/>
          </a:p>
          <a:p>
            <a:endParaRPr lang="en-US" dirty="0" smtClean="0"/>
          </a:p>
          <a:p>
            <a:pPr marL="0" lvl="1"/>
            <a:r>
              <a:rPr lang="en-US" dirty="0" smtClean="0"/>
              <a:t>Penalty #2:</a:t>
            </a:r>
            <a:r>
              <a:rPr lang="en-US" baseline="0" dirty="0" smtClean="0"/>
              <a:t> Affordability. P</a:t>
            </a:r>
            <a:r>
              <a:rPr lang="en-US" dirty="0" smtClean="0"/>
              <a:t>enalty for not offering </a:t>
            </a:r>
            <a:r>
              <a:rPr lang="en-US" i="1" dirty="0" smtClean="0"/>
              <a:t>affordable</a:t>
            </a:r>
            <a:r>
              <a:rPr lang="en-US" dirty="0" smtClean="0"/>
              <a:t> coverage or coverage that meets minimum value. If employer is offering insurance but it’s not affordable, employee can go to the exchange and receive a subsidy.</a:t>
            </a:r>
            <a:r>
              <a:rPr lang="en-US" baseline="0" dirty="0" smtClean="0"/>
              <a:t> </a:t>
            </a:r>
            <a:r>
              <a:rPr lang="en-US" dirty="0" smtClean="0"/>
              <a:t>Unaffordable</a:t>
            </a:r>
            <a:r>
              <a:rPr lang="en-US" baseline="0" dirty="0" smtClean="0"/>
              <a:t> is defined as the</a:t>
            </a:r>
            <a:r>
              <a:rPr lang="en-US" dirty="0" smtClean="0"/>
              <a:t> employee portion &gt;9.5% of household income.</a:t>
            </a:r>
            <a:r>
              <a:rPr lang="en-US" baseline="0" dirty="0" smtClean="0"/>
              <a:t> The penalty for offering unaffordable coverage or coverage that doesn’t mean minimum value is </a:t>
            </a:r>
            <a:r>
              <a:rPr lang="en-US" dirty="0" smtClean="0"/>
              <a:t>1/12 of $3,000 ($250) for each full-time employee who receives a subsidy in the Exchange.</a:t>
            </a:r>
            <a:r>
              <a:rPr lang="en-US" baseline="0" dirty="0" smtClean="0"/>
              <a:t> </a:t>
            </a:r>
          </a:p>
          <a:p>
            <a:pPr marL="0" lvl="1"/>
            <a:endParaRPr lang="en-US" baseline="0" dirty="0" smtClean="0"/>
          </a:p>
          <a:p>
            <a:pPr marL="0" lvl="1"/>
            <a:r>
              <a:rPr lang="en-US" dirty="0" smtClean="0"/>
              <a:t>Penalty</a:t>
            </a:r>
            <a:r>
              <a:rPr lang="en-US" baseline="0" dirty="0" smtClean="0"/>
              <a:t> #2 (affordability) is different than the penalty for not offering coverage.</a:t>
            </a:r>
            <a:endParaRPr lang="en-US" dirty="0" smtClean="0"/>
          </a:p>
          <a:p>
            <a:endParaRPr lang="en-US" dirty="0"/>
          </a:p>
        </p:txBody>
      </p:sp>
      <p:sp>
        <p:nvSpPr>
          <p:cNvPr id="4" name="Slide Number Placeholder 3"/>
          <p:cNvSpPr>
            <a:spLocks noGrp="1"/>
          </p:cNvSpPr>
          <p:nvPr>
            <p:ph type="sldNum" sz="quarter" idx="10"/>
          </p:nvPr>
        </p:nvSpPr>
        <p:spPr/>
        <p:txBody>
          <a:bodyPr/>
          <a:lstStyle/>
          <a:p>
            <a:fld id="{7D394685-4E9C-4D3A-AA55-BD961077D561}" type="slidenum">
              <a:rPr lang="en-US" smtClean="0"/>
              <a:pPr/>
              <a:t>15</a:t>
            </a:fld>
            <a:endParaRPr lang="en-US" dirty="0"/>
          </a:p>
        </p:txBody>
      </p:sp>
    </p:spTree>
    <p:extLst>
      <p:ext uri="{BB962C8B-B14F-4D97-AF65-F5344CB8AC3E}">
        <p14:creationId xmlns:p14="http://schemas.microsoft.com/office/powerpoint/2010/main" val="3460166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2">
              <a:defRPr/>
            </a:pPr>
            <a:r>
              <a:rPr lang="en-US" dirty="0" smtClean="0"/>
              <a:t>We talked about the employer mandate,</a:t>
            </a:r>
            <a:r>
              <a:rPr lang="en-US" baseline="0" dirty="0" smtClean="0"/>
              <a:t> </a:t>
            </a:r>
            <a:r>
              <a:rPr lang="en-US" dirty="0" smtClean="0"/>
              <a:t>but now I want</a:t>
            </a:r>
            <a:r>
              <a:rPr lang="en-US" baseline="0" dirty="0" smtClean="0"/>
              <a:t> to address the individual mandate, which as of now is not going away. This is the requirement that nonexempt individuals maintain minimum essential coverage. Effective January 1, 2014, if you fail to maintain coverage, you may be subject to a penalty. </a:t>
            </a:r>
          </a:p>
          <a:p>
            <a:pPr defTabSz="914292">
              <a:defRPr/>
            </a:pPr>
            <a:endParaRPr lang="en-US" dirty="0" smtClean="0"/>
          </a:p>
          <a:p>
            <a:pPr defTabSz="914292">
              <a:defRPr/>
            </a:pPr>
            <a:r>
              <a:rPr lang="en-US" dirty="0" smtClean="0"/>
              <a:t>Starting in 2015, individuals filing a tax return for the previous tax year will indicate which members of their family (including themselves) are exempt from the provision. For family members who are not exempt, the taxpayer will indicate whether they had insurance coverage.  For each non-exempt family member who doesn’t have coverage, the taxpayer will owe a payment.</a:t>
            </a:r>
          </a:p>
          <a:p>
            <a:endParaRPr lang="en-US" baseline="0" dirty="0" smtClean="0"/>
          </a:p>
        </p:txBody>
      </p:sp>
      <p:sp>
        <p:nvSpPr>
          <p:cNvPr id="4" name="Slide Number Placeholder 3"/>
          <p:cNvSpPr>
            <a:spLocks noGrp="1"/>
          </p:cNvSpPr>
          <p:nvPr>
            <p:ph type="sldNum" sz="quarter" idx="10"/>
          </p:nvPr>
        </p:nvSpPr>
        <p:spPr/>
        <p:txBody>
          <a:bodyPr/>
          <a:lstStyle/>
          <a:p>
            <a:fld id="{5BB3371E-014F-4D0A-9F6D-ABB555FAFA6A}" type="slidenum">
              <a:rPr lang="en-US" smtClean="0"/>
              <a:t>16</a:t>
            </a:fld>
            <a:endParaRPr lang="en-US" dirty="0"/>
          </a:p>
        </p:txBody>
      </p:sp>
    </p:spTree>
    <p:extLst>
      <p:ext uri="{BB962C8B-B14F-4D97-AF65-F5344CB8AC3E}">
        <p14:creationId xmlns:p14="http://schemas.microsoft.com/office/powerpoint/2010/main" val="828322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do I avoid these penalties? Well, the law says I have to be enrolled in some form of minimum essential coverage.</a:t>
            </a:r>
          </a:p>
          <a:p>
            <a:endParaRPr lang="en-US" baseline="0" dirty="0" smtClean="0"/>
          </a:p>
          <a:p>
            <a:r>
              <a:rPr lang="en-US" baseline="0" dirty="0" smtClean="0"/>
              <a:t>The definition is very broad (not a high bar) and includes just about any major medical policy…</a:t>
            </a:r>
          </a:p>
          <a:p>
            <a:endParaRPr lang="en-US" baseline="0" dirty="0" smtClean="0"/>
          </a:p>
          <a:p>
            <a:r>
              <a:rPr lang="en-US" baseline="0" dirty="0" smtClean="0"/>
              <a:t>Government Sponsored Health Plan – Medicare, Medicaid, CHIP, Tricare </a:t>
            </a:r>
          </a:p>
          <a:p>
            <a:r>
              <a:rPr lang="en-US" baseline="0" dirty="0" smtClean="0"/>
              <a:t>Eligible Employer Plan – Small Group, Large Group, Government Plan, </a:t>
            </a:r>
          </a:p>
          <a:p>
            <a:r>
              <a:rPr lang="en-US" baseline="0" dirty="0" smtClean="0"/>
              <a:t>Individual Plan – ANY QHP sold on the Exchange or off exchange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BB3371E-014F-4D0A-9F6D-ABB555FAFA6A}" type="slidenum">
              <a:rPr lang="en-US" smtClean="0"/>
              <a:t>17</a:t>
            </a:fld>
            <a:endParaRPr lang="en-US" dirty="0"/>
          </a:p>
        </p:txBody>
      </p:sp>
    </p:spTree>
    <p:extLst>
      <p:ext uri="{BB962C8B-B14F-4D97-AF65-F5344CB8AC3E}">
        <p14:creationId xmlns:p14="http://schemas.microsoft.com/office/powerpoint/2010/main" val="1148230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Starting with Guaranteed Issue or Guaranteed Availability, issuers in individual and group markets must accept everyone when applying for coverage. This is for fully insured individual, small and large groups.</a:t>
            </a:r>
          </a:p>
          <a:p>
            <a:endParaRPr lang="en-US" baseline="0" dirty="0" smtClean="0"/>
          </a:p>
          <a:p>
            <a:r>
              <a:rPr lang="en-US" baseline="0" dirty="0" smtClean="0"/>
              <a:t>And then in terms of rating, gone are the days of gender and health status rating. No longer are pre-existing condition exclusions allowed. Effective for policy or plan years on or after January 1, 2014, carriers can only rate individual and small group on four factors: family composition, geographic area, age (3:1 band), or tobacco (1.5:1). For tobacco, there is a proposed requirement that enrollees could enter into a tobacco cessation program to get that surcharge waived. </a:t>
            </a:r>
            <a:endParaRPr lang="en-US" dirty="0"/>
          </a:p>
        </p:txBody>
      </p:sp>
      <p:sp>
        <p:nvSpPr>
          <p:cNvPr id="4" name="Slide Number Placeholder 3"/>
          <p:cNvSpPr>
            <a:spLocks noGrp="1"/>
          </p:cNvSpPr>
          <p:nvPr>
            <p:ph type="sldNum" sz="quarter" idx="10"/>
          </p:nvPr>
        </p:nvSpPr>
        <p:spPr/>
        <p:txBody>
          <a:bodyPr/>
          <a:lstStyle/>
          <a:p>
            <a:fld id="{975933A9-52E1-4E9D-802B-5BCA6CF4DBD6}" type="slidenum">
              <a:rPr lang="en-US" smtClean="0"/>
              <a:pPr/>
              <a:t>18</a:t>
            </a:fld>
            <a:endParaRPr lang="en-US" dirty="0"/>
          </a:p>
        </p:txBody>
      </p:sp>
    </p:spTree>
    <p:extLst>
      <p:ext uri="{BB962C8B-B14F-4D97-AF65-F5344CB8AC3E}">
        <p14:creationId xmlns:p14="http://schemas.microsoft.com/office/powerpoint/2010/main" val="351450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Cost-sharing requirements for the individual and small group market are also going to change. In the small group market, we know that deductible limits will be limited to $2,000 for self coverage and $4,000 for family. Thankfully, the feds did provide some flexibility to carriers who could not meet a metallic level under this deductible requirement. That’s important, because most carriers do not believe they can meet the bronze level (60% actuarial value) with these deductibles.</a:t>
            </a:r>
          </a:p>
          <a:p>
            <a:endParaRPr lang="en-US" baseline="0" dirty="0" smtClean="0"/>
          </a:p>
        </p:txBody>
      </p:sp>
      <p:sp>
        <p:nvSpPr>
          <p:cNvPr id="4" name="Slide Number Placeholder 3"/>
          <p:cNvSpPr>
            <a:spLocks noGrp="1"/>
          </p:cNvSpPr>
          <p:nvPr>
            <p:ph type="sldNum" sz="quarter" idx="10"/>
          </p:nvPr>
        </p:nvSpPr>
        <p:spPr/>
        <p:txBody>
          <a:bodyPr/>
          <a:lstStyle/>
          <a:p>
            <a:fld id="{975933A9-52E1-4E9D-802B-5BCA6CF4DBD6}" type="slidenum">
              <a:rPr lang="en-US" smtClean="0"/>
              <a:pPr/>
              <a:t>21</a:t>
            </a:fld>
            <a:endParaRPr lang="en-US" dirty="0"/>
          </a:p>
        </p:txBody>
      </p:sp>
    </p:spTree>
    <p:extLst>
      <p:ext uri="{BB962C8B-B14F-4D97-AF65-F5344CB8AC3E}">
        <p14:creationId xmlns:p14="http://schemas.microsoft.com/office/powerpoint/2010/main" val="1787806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838">
              <a:defRPr/>
            </a:pPr>
            <a:r>
              <a:rPr lang="en-US" baseline="0" dirty="0" smtClean="0"/>
              <a:t>In the fully insured individual, small, and large groups, we’re looking at annual out-of-pocket limits tied to high deductible health plan out-of-pocket limits (for 2014, $6,350 self/$12,700 family).</a:t>
            </a:r>
          </a:p>
          <a:p>
            <a:endParaRPr lang="en-US" dirty="0"/>
          </a:p>
        </p:txBody>
      </p:sp>
      <p:sp>
        <p:nvSpPr>
          <p:cNvPr id="4" name="Slide Number Placeholder 3"/>
          <p:cNvSpPr>
            <a:spLocks noGrp="1"/>
          </p:cNvSpPr>
          <p:nvPr>
            <p:ph type="sldNum" sz="quarter" idx="10"/>
          </p:nvPr>
        </p:nvSpPr>
        <p:spPr/>
        <p:txBody>
          <a:bodyPr/>
          <a:lstStyle/>
          <a:p>
            <a:fld id="{E4A3349D-814D-42A9-AF32-4C58ACABF742}" type="slidenum">
              <a:rPr lang="en-US" smtClean="0"/>
              <a:t>22</a:t>
            </a:fld>
            <a:endParaRPr lang="en-US"/>
          </a:p>
        </p:txBody>
      </p:sp>
    </p:spTree>
    <p:extLst>
      <p:ext uri="{BB962C8B-B14F-4D97-AF65-F5344CB8AC3E}">
        <p14:creationId xmlns:p14="http://schemas.microsoft.com/office/powerpoint/2010/main" val="2733413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2">
              <a:defRPr/>
            </a:pPr>
            <a:r>
              <a:rPr lang="en-US" dirty="0" smtClean="0"/>
              <a:t>I</a:t>
            </a:r>
            <a:r>
              <a:rPr lang="en-US" baseline="0" dirty="0" smtClean="0"/>
              <a:t> know many of you have already been inundated with Exchange information, but just to set the stage for the rest of the presentation, we need to have a baseline understanding of the Health Insurance Marketplaces. For 2014, there will be a new mechanism available for purchasing health insurance coverage.</a:t>
            </a:r>
          </a:p>
          <a:p>
            <a:pPr defTabSz="914292">
              <a:defRPr/>
            </a:pPr>
            <a:endParaRPr lang="en-US" baseline="0" dirty="0" smtClean="0"/>
          </a:p>
          <a:p>
            <a:pPr defTabSz="914292">
              <a:defRPr/>
            </a:pPr>
            <a:r>
              <a:rPr lang="en-US" baseline="0" dirty="0" smtClean="0"/>
              <a:t>Largest non-Defense IT project the federal government has ever built. Everything we’ve heard is that the federal government will be ready for open enrollment on October 1 of this year.</a:t>
            </a:r>
            <a:endParaRPr lang="en-US" dirty="0" smtClean="0"/>
          </a:p>
          <a:p>
            <a:endParaRPr lang="en-US" dirty="0"/>
          </a:p>
        </p:txBody>
      </p:sp>
      <p:sp>
        <p:nvSpPr>
          <p:cNvPr id="4" name="Slide Number Placeholder 3"/>
          <p:cNvSpPr>
            <a:spLocks noGrp="1"/>
          </p:cNvSpPr>
          <p:nvPr>
            <p:ph type="sldNum" sz="quarter" idx="10"/>
          </p:nvPr>
        </p:nvSpPr>
        <p:spPr/>
        <p:txBody>
          <a:bodyPr/>
          <a:lstStyle/>
          <a:p>
            <a:fld id="{E4A3349D-814D-42A9-AF32-4C58ACABF742}" type="slidenum">
              <a:rPr lang="en-US" smtClean="0"/>
              <a:t>5</a:t>
            </a:fld>
            <a:endParaRPr lang="en-US"/>
          </a:p>
        </p:txBody>
      </p:sp>
    </p:spTree>
    <p:extLst>
      <p:ext uri="{BB962C8B-B14F-4D97-AF65-F5344CB8AC3E}">
        <p14:creationId xmlns:p14="http://schemas.microsoft.com/office/powerpoint/2010/main" val="3856221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individual will be able to purchase insurance outside the enrollment periods… So this notion</a:t>
            </a:r>
            <a:r>
              <a:rPr lang="en-US" baseline="0" dirty="0" smtClean="0"/>
              <a:t> that you can purchase insurance on the way to the hospital just isn’t accurate.</a:t>
            </a:r>
            <a:endParaRPr lang="en-US" dirty="0" smtClean="0"/>
          </a:p>
          <a:p>
            <a:endParaRPr lang="en-US" dirty="0" smtClean="0"/>
          </a:p>
          <a:p>
            <a:r>
              <a:rPr lang="en-US" dirty="0" smtClean="0"/>
              <a:t>Small groups can purchase at</a:t>
            </a:r>
            <a:r>
              <a:rPr lang="en-US" baseline="0" dirty="0" smtClean="0"/>
              <a:t> any time during the year but must meet participation requirements outside of a one-month window.</a:t>
            </a:r>
            <a:endParaRPr lang="en-US" dirty="0"/>
          </a:p>
        </p:txBody>
      </p:sp>
      <p:sp>
        <p:nvSpPr>
          <p:cNvPr id="4" name="Slide Number Placeholder 3"/>
          <p:cNvSpPr>
            <a:spLocks noGrp="1"/>
          </p:cNvSpPr>
          <p:nvPr>
            <p:ph type="sldNum" sz="quarter" idx="10"/>
          </p:nvPr>
        </p:nvSpPr>
        <p:spPr/>
        <p:txBody>
          <a:bodyPr/>
          <a:lstStyle/>
          <a:p>
            <a:fld id="{E4A3349D-814D-42A9-AF32-4C58ACABF742}" type="slidenum">
              <a:rPr lang="en-US" smtClean="0"/>
              <a:t>6</a:t>
            </a:fld>
            <a:endParaRPr lang="en-US"/>
          </a:p>
        </p:txBody>
      </p:sp>
    </p:spTree>
    <p:extLst>
      <p:ext uri="{BB962C8B-B14F-4D97-AF65-F5344CB8AC3E}">
        <p14:creationId xmlns:p14="http://schemas.microsoft.com/office/powerpoint/2010/main" val="243927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Buying insurance is going to look a lot different than it does today… The Exchange is not the only place to purchase</a:t>
            </a:r>
            <a:r>
              <a:rPr lang="en-US" baseline="0" dirty="0" smtClean="0"/>
              <a:t> insurance in 2014. There will still be an outside market as there is today. In addition, direct enrollment will be available via the Blue Store.</a:t>
            </a:r>
          </a:p>
          <a:p>
            <a:endParaRPr lang="en-US" baseline="0" dirty="0" smtClean="0"/>
          </a:p>
        </p:txBody>
      </p:sp>
      <p:sp>
        <p:nvSpPr>
          <p:cNvPr id="4" name="Slide Number Placeholder 3"/>
          <p:cNvSpPr>
            <a:spLocks noGrp="1"/>
          </p:cNvSpPr>
          <p:nvPr>
            <p:ph type="sldNum" sz="quarter" idx="10"/>
          </p:nvPr>
        </p:nvSpPr>
        <p:spPr/>
        <p:txBody>
          <a:bodyPr/>
          <a:lstStyle/>
          <a:p>
            <a:fld id="{5BB3371E-014F-4D0A-9F6D-ABB555FAFA6A}" type="slidenum">
              <a:rPr lang="en-US" smtClean="0"/>
              <a:t>7</a:t>
            </a:fld>
            <a:endParaRPr lang="en-US" dirty="0"/>
          </a:p>
        </p:txBody>
      </p:sp>
    </p:spTree>
    <p:extLst>
      <p:ext uri="{BB962C8B-B14F-4D97-AF65-F5344CB8AC3E}">
        <p14:creationId xmlns:p14="http://schemas.microsoft.com/office/powerpoint/2010/main" val="2000683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who exactly is going to be eligible for these federal</a:t>
            </a:r>
            <a:r>
              <a:rPr lang="en-US" baseline="0" dirty="0" smtClean="0"/>
              <a:t> subsidies?</a:t>
            </a:r>
            <a:endParaRPr lang="en-US" dirty="0" smtClean="0"/>
          </a:p>
          <a:p>
            <a:endParaRPr lang="en-US" dirty="0" smtClean="0"/>
          </a:p>
          <a:p>
            <a:r>
              <a:rPr lang="en-US" dirty="0" smtClean="0"/>
              <a:t>The White House is estimating</a:t>
            </a:r>
            <a:r>
              <a:rPr lang="en-US" baseline="0" dirty="0" smtClean="0"/>
              <a:t> $606 billion will be spent on subsidies between 2014 and 2021.</a:t>
            </a:r>
            <a:endParaRPr lang="en-US" dirty="0" smtClean="0"/>
          </a:p>
          <a:p>
            <a:endParaRPr lang="en-US" dirty="0" smtClean="0"/>
          </a:p>
          <a:p>
            <a:r>
              <a:rPr lang="en-US" dirty="0" smtClean="0"/>
              <a:t>Here at home, it’s estimated</a:t>
            </a:r>
            <a:r>
              <a:rPr lang="en-US" baseline="0" dirty="0" smtClean="0"/>
              <a:t> that about 169,000 Nebraskans will be eligible for some type of subsidy in 2014 (Families USA). </a:t>
            </a:r>
            <a:endParaRPr lang="en-US" dirty="0"/>
          </a:p>
        </p:txBody>
      </p:sp>
      <p:sp>
        <p:nvSpPr>
          <p:cNvPr id="4" name="Slide Number Placeholder 3"/>
          <p:cNvSpPr>
            <a:spLocks noGrp="1"/>
          </p:cNvSpPr>
          <p:nvPr>
            <p:ph type="sldNum" sz="quarter" idx="10"/>
          </p:nvPr>
        </p:nvSpPr>
        <p:spPr/>
        <p:txBody>
          <a:bodyPr/>
          <a:lstStyle/>
          <a:p>
            <a:fld id="{E4A3349D-814D-42A9-AF32-4C58ACABF742}" type="slidenum">
              <a:rPr lang="en-US" smtClean="0"/>
              <a:t>8</a:t>
            </a:fld>
            <a:endParaRPr lang="en-US"/>
          </a:p>
        </p:txBody>
      </p:sp>
    </p:spTree>
    <p:extLst>
      <p:ext uri="{BB962C8B-B14F-4D97-AF65-F5344CB8AC3E}">
        <p14:creationId xmlns:p14="http://schemas.microsoft.com/office/powerpoint/2010/main" val="2128534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p:cNvSpPr txBox="1">
            <a:spLocks noGrp="1" noChangeArrowheads="1"/>
          </p:cNvSpPr>
          <p:nvPr>
            <p:ph type="body" idx="1"/>
          </p:nvPr>
        </p:nvSpPr>
        <p:spPr bwMode="auto">
          <a:xfrm>
            <a:off x="686577" y="4343207"/>
            <a:ext cx="5486400" cy="411675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The amount</a:t>
            </a:r>
            <a:r>
              <a:rPr lang="en-US" baseline="0" dirty="0" smtClean="0"/>
              <a:t> of the tax credit received will cover the difference between the premium for the second lowest cost silver plan and the percentage of income. Premium will be capped at a certain percentage of income – 100% FPL (premium capped at 2% of income) all the way up to 400% FPL (premiums are capped at 9.5% of household income).</a:t>
            </a:r>
          </a:p>
          <a:p>
            <a:endParaRPr lang="en-US" baseline="0" dirty="0" smtClean="0"/>
          </a:p>
          <a:p>
            <a:r>
              <a:rPr lang="en-US" baseline="0" dirty="0" smtClean="0"/>
              <a:t>The credit will be </a:t>
            </a:r>
            <a:r>
              <a:rPr lang="en-US" baseline="0" dirty="0" err="1" smtClean="0"/>
              <a:t>advanceable</a:t>
            </a:r>
            <a:r>
              <a:rPr lang="en-US" baseline="0" dirty="0" smtClean="0"/>
              <a:t> to the insurer to be applied toward health insurance costs. Then come tax filing time, there will need to be some sort of reconciliation to adjust for anything that may have happened during the year, such as more or less household income. </a:t>
            </a:r>
            <a:endParaRPr lang="en-US" dirty="0" smtClean="0"/>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838">
              <a:defRPr/>
            </a:pPr>
            <a:r>
              <a:rPr lang="en-US" baseline="0" dirty="0" smtClean="0"/>
              <a:t>Something many of you small employer should probably look at if you’re thinking about providing health insurance to your employees is the small employer tax credit. This has been around for a couple of years.</a:t>
            </a:r>
          </a:p>
          <a:p>
            <a:pPr defTabSz="895838">
              <a:defRPr/>
            </a:pPr>
            <a:endParaRPr lang="en-US" baseline="0" dirty="0" smtClean="0"/>
          </a:p>
          <a:p>
            <a:pPr defTabSz="895838">
              <a:defRPr/>
            </a:pPr>
            <a:r>
              <a:rPr lang="en-US" baseline="0" dirty="0" smtClean="0"/>
              <a:t>Max credits are at $25k </a:t>
            </a:r>
            <a:r>
              <a:rPr lang="en-US" baseline="0" dirty="0" err="1" smtClean="0"/>
              <a:t>avg</a:t>
            </a:r>
            <a:r>
              <a:rPr lang="en-US" baseline="0" dirty="0" smtClean="0"/>
              <a:t> wages and 10ee’s. Smaller credits if up to $50k average wages,25 </a:t>
            </a:r>
            <a:r>
              <a:rPr lang="en-US" baseline="0" dirty="0" err="1" smtClean="0"/>
              <a:t>ee’s</a:t>
            </a:r>
            <a:r>
              <a:rPr lang="en-US" baseline="0" dirty="0" smtClean="0"/>
              <a:t> or smaller. </a:t>
            </a:r>
            <a:endParaRPr lang="en-US" dirty="0" smtClean="0"/>
          </a:p>
          <a:p>
            <a:endParaRPr lang="en-US" dirty="0"/>
          </a:p>
        </p:txBody>
      </p:sp>
      <p:sp>
        <p:nvSpPr>
          <p:cNvPr id="4" name="Slide Number Placeholder 3"/>
          <p:cNvSpPr>
            <a:spLocks noGrp="1"/>
          </p:cNvSpPr>
          <p:nvPr>
            <p:ph type="sldNum" sz="quarter" idx="10"/>
          </p:nvPr>
        </p:nvSpPr>
        <p:spPr/>
        <p:txBody>
          <a:bodyPr/>
          <a:lstStyle/>
          <a:p>
            <a:fld id="{E4A3349D-814D-42A9-AF32-4C58ACABF742}" type="slidenum">
              <a:rPr lang="en-US" smtClean="0"/>
              <a:t>10</a:t>
            </a:fld>
            <a:endParaRPr lang="en-US"/>
          </a:p>
        </p:txBody>
      </p:sp>
    </p:spTree>
    <p:extLst>
      <p:ext uri="{BB962C8B-B14F-4D97-AF65-F5344CB8AC3E}">
        <p14:creationId xmlns:p14="http://schemas.microsoft.com/office/powerpoint/2010/main" val="257711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838">
              <a:defRPr/>
            </a:pPr>
            <a:r>
              <a:rPr lang="en-US" dirty="0" smtClean="0"/>
              <a:t>In preparation for these Exchanges… Beginning </a:t>
            </a:r>
            <a:r>
              <a:rPr lang="en-US" dirty="0"/>
              <a:t>no later than October 1, 2013, employers must provide notice to each current employee and new employees at the time of hire within 14 days of an employee’s start date. It may be provided by first-class mail or electronically if the DOL electronic disclosure safe harbor is met. </a:t>
            </a:r>
          </a:p>
        </p:txBody>
      </p:sp>
      <p:sp>
        <p:nvSpPr>
          <p:cNvPr id="4" name="Slide Number Placeholder 3"/>
          <p:cNvSpPr>
            <a:spLocks noGrp="1"/>
          </p:cNvSpPr>
          <p:nvPr>
            <p:ph type="sldNum" sz="quarter" idx="10"/>
          </p:nvPr>
        </p:nvSpPr>
        <p:spPr/>
        <p:txBody>
          <a:bodyPr/>
          <a:lstStyle/>
          <a:p>
            <a:fld id="{E4A3349D-814D-42A9-AF32-4C58ACABF742}" type="slidenum">
              <a:rPr lang="en-US" smtClean="0"/>
              <a:t>11</a:t>
            </a:fld>
            <a:endParaRPr lang="en-US"/>
          </a:p>
        </p:txBody>
      </p:sp>
    </p:spTree>
    <p:extLst>
      <p:ext uri="{BB962C8B-B14F-4D97-AF65-F5344CB8AC3E}">
        <p14:creationId xmlns:p14="http://schemas.microsoft.com/office/powerpoint/2010/main" val="2097083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 news coming out of Washington</a:t>
            </a:r>
            <a:r>
              <a:rPr lang="en-US" baseline="0" dirty="0" smtClean="0"/>
              <a:t> last week. The employer mandate requiring all applicable large employers with 50 or more full-time equivalent employees to offer health insurance coverage to full-time employee has been delayed until 2015. Any of the employer reporting will not be required until 2015 and the penalties will not be required until 2015. </a:t>
            </a:r>
          </a:p>
          <a:p>
            <a:endParaRPr lang="en-US" baseline="0" dirty="0" smtClean="0"/>
          </a:p>
          <a:p>
            <a:r>
              <a:rPr lang="en-US" baseline="0" dirty="0" smtClean="0"/>
              <a:t>In a blog post on the Treasury Department’s website, it was admitted that the rule is highly technical and employers need more time to implement.</a:t>
            </a:r>
          </a:p>
          <a:p>
            <a:endParaRPr lang="en-US" baseline="0" dirty="0" smtClean="0"/>
          </a:p>
          <a:p>
            <a:r>
              <a:rPr lang="en-US" baseline="0" dirty="0" smtClean="0"/>
              <a:t>The administration is supposed to issue some sort of a plan for additional guidance this week with official guidance coming later this summer.</a:t>
            </a:r>
            <a:endParaRPr lang="en-US" dirty="0"/>
          </a:p>
        </p:txBody>
      </p:sp>
      <p:sp>
        <p:nvSpPr>
          <p:cNvPr id="4" name="Slide Number Placeholder 3"/>
          <p:cNvSpPr>
            <a:spLocks noGrp="1"/>
          </p:cNvSpPr>
          <p:nvPr>
            <p:ph type="sldNum" sz="quarter" idx="10"/>
          </p:nvPr>
        </p:nvSpPr>
        <p:spPr/>
        <p:txBody>
          <a:bodyPr/>
          <a:lstStyle/>
          <a:p>
            <a:fld id="{E4A3349D-814D-42A9-AF32-4C58ACABF742}" type="slidenum">
              <a:rPr lang="en-US" smtClean="0"/>
              <a:t>12</a:t>
            </a:fld>
            <a:endParaRPr lang="en-US"/>
          </a:p>
        </p:txBody>
      </p:sp>
    </p:spTree>
    <p:extLst>
      <p:ext uri="{BB962C8B-B14F-4D97-AF65-F5344CB8AC3E}">
        <p14:creationId xmlns:p14="http://schemas.microsoft.com/office/powerpoint/2010/main" val="2582470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95" y="-152400"/>
            <a:ext cx="9170895" cy="7010400"/>
          </a:xfrm>
          <a:prstGeom prst="rect">
            <a:avLst/>
          </a:prstGeom>
        </p:spPr>
      </p:pic>
      <p:sp>
        <p:nvSpPr>
          <p:cNvPr id="2" name="Title 1"/>
          <p:cNvSpPr>
            <a:spLocks noGrp="1"/>
          </p:cNvSpPr>
          <p:nvPr>
            <p:ph type="ctrTitle"/>
          </p:nvPr>
        </p:nvSpPr>
        <p:spPr>
          <a:xfrm>
            <a:off x="685800" y="2416175"/>
            <a:ext cx="7772400" cy="1470025"/>
          </a:xfrm>
        </p:spPr>
        <p:txBody>
          <a:bodyPr>
            <a:normAutofit/>
          </a:bodyPr>
          <a:lstStyle>
            <a:lvl1pPr>
              <a:defRPr sz="4000"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03B6ADA-6AFB-47C5-9B88-7597DC72E767}" type="datetimeFigureOut">
              <a:rPr lang="en-US" smtClean="0"/>
              <a:t>9/18/2013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09587-D81C-49DC-A1E9-25A4A87A8BD4}" type="slidenum">
              <a:rPr lang="en-US" smtClean="0"/>
              <a:t>‹#›</a:t>
            </a:fld>
            <a:endParaRPr lang="en-US"/>
          </a:p>
        </p:txBody>
      </p:sp>
    </p:spTree>
    <p:extLst>
      <p:ext uri="{BB962C8B-B14F-4D97-AF65-F5344CB8AC3E}">
        <p14:creationId xmlns:p14="http://schemas.microsoft.com/office/powerpoint/2010/main" val="792626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3B6ADA-6AFB-47C5-9B88-7597DC72E767}" type="datetimeFigureOut">
              <a:rPr lang="en-US" smtClean="0"/>
              <a:t>9/18/2013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09587-D81C-49DC-A1E9-25A4A87A8BD4}" type="slidenum">
              <a:rPr lang="en-US" smtClean="0"/>
              <a:t>‹#›</a:t>
            </a:fld>
            <a:endParaRPr lang="en-US"/>
          </a:p>
        </p:txBody>
      </p:sp>
    </p:spTree>
    <p:extLst>
      <p:ext uri="{BB962C8B-B14F-4D97-AF65-F5344CB8AC3E}">
        <p14:creationId xmlns:p14="http://schemas.microsoft.com/office/powerpoint/2010/main" val="3460219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3B6ADA-6AFB-47C5-9B88-7597DC72E767}" type="datetimeFigureOut">
              <a:rPr lang="en-US" smtClean="0"/>
              <a:t>9/18/2013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09587-D81C-49DC-A1E9-25A4A87A8BD4}" type="slidenum">
              <a:rPr lang="en-US" smtClean="0"/>
              <a:t>‹#›</a:t>
            </a:fld>
            <a:endParaRPr lang="en-US"/>
          </a:p>
        </p:txBody>
      </p:sp>
    </p:spTree>
    <p:extLst>
      <p:ext uri="{BB962C8B-B14F-4D97-AF65-F5344CB8AC3E}">
        <p14:creationId xmlns:p14="http://schemas.microsoft.com/office/powerpoint/2010/main" val="3985232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 b="2203"/>
          <a:stretch/>
        </p:blipFill>
        <p:spPr>
          <a:xfrm>
            <a:off x="-27214" y="0"/>
            <a:ext cx="9171214" cy="6858000"/>
          </a:xfrm>
          <a:prstGeom prst="rect">
            <a:avLst/>
          </a:prstGeom>
        </p:spPr>
      </p:pic>
      <p:sp>
        <p:nvSpPr>
          <p:cNvPr id="2" name="Title 1"/>
          <p:cNvSpPr>
            <a:spLocks noGrp="1"/>
          </p:cNvSpPr>
          <p:nvPr>
            <p:ph type="title"/>
          </p:nvPr>
        </p:nvSpPr>
        <p:spPr>
          <a:xfrm>
            <a:off x="457200" y="1066800"/>
            <a:ext cx="8229600" cy="914400"/>
          </a:xfrm>
        </p:spPr>
        <p:txBody>
          <a:bodyPr>
            <a:normAutofit/>
          </a:bodyPr>
          <a:lstStyle>
            <a:lvl1pPr algn="l">
              <a:defRPr sz="35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81200"/>
            <a:ext cx="8229600" cy="4267200"/>
          </a:xfrm>
        </p:spPr>
        <p:txBody>
          <a:bodyPr/>
          <a:lstStyle>
            <a:lvl1pPr algn="l">
              <a:defRPr sz="3000"/>
            </a:lvl1pPr>
            <a:lvl2pPr algn="l">
              <a:defRPr sz="2500"/>
            </a:lvl2pPr>
            <a:lvl3pPr algn="l">
              <a:defRPr sz="2200"/>
            </a:lvl3pPr>
            <a:lvl4pPr algn="l">
              <a:defRPr/>
            </a:lvl4pPr>
            <a:lvl5pPr algn="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57200" y="6356350"/>
            <a:ext cx="2133600" cy="365125"/>
          </a:xfrm>
        </p:spPr>
        <p:txBody>
          <a:bodyPr/>
          <a:lstStyle>
            <a:lvl1pPr algn="l">
              <a:defRPr/>
            </a:lvl1pPr>
          </a:lstStyle>
          <a:p>
            <a:fld id="{C0909587-D81C-49DC-A1E9-25A4A87A8BD4}" type="slidenum">
              <a:rPr lang="en-US" smtClean="0"/>
              <a:pPr/>
              <a:t>‹#›</a:t>
            </a:fld>
            <a:endParaRPr lang="en-US"/>
          </a:p>
        </p:txBody>
      </p:sp>
    </p:spTree>
    <p:extLst>
      <p:ext uri="{BB962C8B-B14F-4D97-AF65-F5344CB8AC3E}">
        <p14:creationId xmlns:p14="http://schemas.microsoft.com/office/powerpoint/2010/main" val="2708299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3B6ADA-6AFB-47C5-9B88-7597DC72E767}" type="datetimeFigureOut">
              <a:rPr lang="en-US" smtClean="0"/>
              <a:t>9/18/2013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09587-D81C-49DC-A1E9-25A4A87A8BD4}" type="slidenum">
              <a:rPr lang="en-US" smtClean="0"/>
              <a:t>‹#›</a:t>
            </a:fld>
            <a:endParaRPr lang="en-US"/>
          </a:p>
        </p:txBody>
      </p:sp>
    </p:spTree>
    <p:extLst>
      <p:ext uri="{BB962C8B-B14F-4D97-AF65-F5344CB8AC3E}">
        <p14:creationId xmlns:p14="http://schemas.microsoft.com/office/powerpoint/2010/main" val="1683544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3B6ADA-6AFB-47C5-9B88-7597DC72E767}" type="datetimeFigureOut">
              <a:rPr lang="en-US" smtClean="0"/>
              <a:t>9/18/2013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09587-D81C-49DC-A1E9-25A4A87A8BD4}" type="slidenum">
              <a:rPr lang="en-US" smtClean="0"/>
              <a:t>‹#›</a:t>
            </a:fld>
            <a:endParaRPr lang="en-US"/>
          </a:p>
        </p:txBody>
      </p:sp>
    </p:spTree>
    <p:extLst>
      <p:ext uri="{BB962C8B-B14F-4D97-AF65-F5344CB8AC3E}">
        <p14:creationId xmlns:p14="http://schemas.microsoft.com/office/powerpoint/2010/main" val="1893706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3B6ADA-6AFB-47C5-9B88-7597DC72E767}" type="datetimeFigureOut">
              <a:rPr lang="en-US" smtClean="0"/>
              <a:t>9/18/2013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909587-D81C-49DC-A1E9-25A4A87A8BD4}" type="slidenum">
              <a:rPr lang="en-US" smtClean="0"/>
              <a:t>‹#›</a:t>
            </a:fld>
            <a:endParaRPr lang="en-US"/>
          </a:p>
        </p:txBody>
      </p:sp>
    </p:spTree>
    <p:extLst>
      <p:ext uri="{BB962C8B-B14F-4D97-AF65-F5344CB8AC3E}">
        <p14:creationId xmlns:p14="http://schemas.microsoft.com/office/powerpoint/2010/main" val="1714797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3B6ADA-6AFB-47C5-9B88-7597DC72E767}" type="datetimeFigureOut">
              <a:rPr lang="en-US" smtClean="0"/>
              <a:t>9/18/2013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909587-D81C-49DC-A1E9-25A4A87A8BD4}" type="slidenum">
              <a:rPr lang="en-US" smtClean="0"/>
              <a:t>‹#›</a:t>
            </a:fld>
            <a:endParaRPr lang="en-US"/>
          </a:p>
        </p:txBody>
      </p:sp>
    </p:spTree>
    <p:extLst>
      <p:ext uri="{BB962C8B-B14F-4D97-AF65-F5344CB8AC3E}">
        <p14:creationId xmlns:p14="http://schemas.microsoft.com/office/powerpoint/2010/main" val="4094577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3B6ADA-6AFB-47C5-9B88-7597DC72E767}" type="datetimeFigureOut">
              <a:rPr lang="en-US" smtClean="0"/>
              <a:t>9/18/2013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909587-D81C-49DC-A1E9-25A4A87A8BD4}" type="slidenum">
              <a:rPr lang="en-US" smtClean="0"/>
              <a:t>‹#›</a:t>
            </a:fld>
            <a:endParaRPr lang="en-US"/>
          </a:p>
        </p:txBody>
      </p:sp>
    </p:spTree>
    <p:extLst>
      <p:ext uri="{BB962C8B-B14F-4D97-AF65-F5344CB8AC3E}">
        <p14:creationId xmlns:p14="http://schemas.microsoft.com/office/powerpoint/2010/main" val="1638410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3B6ADA-6AFB-47C5-9B88-7597DC72E767}" type="datetimeFigureOut">
              <a:rPr lang="en-US" smtClean="0"/>
              <a:t>9/18/2013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09587-D81C-49DC-A1E9-25A4A87A8BD4}" type="slidenum">
              <a:rPr lang="en-US" smtClean="0"/>
              <a:t>‹#›</a:t>
            </a:fld>
            <a:endParaRPr lang="en-US"/>
          </a:p>
        </p:txBody>
      </p:sp>
    </p:spTree>
    <p:extLst>
      <p:ext uri="{BB962C8B-B14F-4D97-AF65-F5344CB8AC3E}">
        <p14:creationId xmlns:p14="http://schemas.microsoft.com/office/powerpoint/2010/main" val="3674880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3B6ADA-6AFB-47C5-9B88-7597DC72E767}" type="datetimeFigureOut">
              <a:rPr lang="en-US" smtClean="0"/>
              <a:t>9/18/2013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09587-D81C-49DC-A1E9-25A4A87A8BD4}" type="slidenum">
              <a:rPr lang="en-US" smtClean="0"/>
              <a:t>‹#›</a:t>
            </a:fld>
            <a:endParaRPr lang="en-US"/>
          </a:p>
        </p:txBody>
      </p:sp>
    </p:spTree>
    <p:extLst>
      <p:ext uri="{BB962C8B-B14F-4D97-AF65-F5344CB8AC3E}">
        <p14:creationId xmlns:p14="http://schemas.microsoft.com/office/powerpoint/2010/main" val="1342199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B6ADA-6AFB-47C5-9B88-7597DC72E767}" type="datetimeFigureOut">
              <a:rPr lang="en-US" smtClean="0"/>
              <a:t>9/18/2013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909587-D81C-49DC-A1E9-25A4A87A8BD4}" type="slidenum">
              <a:rPr lang="en-US" smtClean="0"/>
              <a:t>‹#›</a:t>
            </a:fld>
            <a:endParaRPr lang="en-US"/>
          </a:p>
        </p:txBody>
      </p:sp>
    </p:spTree>
    <p:extLst>
      <p:ext uri="{BB962C8B-B14F-4D97-AF65-F5344CB8AC3E}">
        <p14:creationId xmlns:p14="http://schemas.microsoft.com/office/powerpoint/2010/main" val="2635524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447800"/>
            <a:ext cx="4267200" cy="5539336"/>
          </a:xfrm>
          <a:prstGeom prst="rect">
            <a:avLst/>
          </a:prstGeom>
        </p:spPr>
      </p:pic>
    </p:spTree>
    <p:extLst>
      <p:ext uri="{BB962C8B-B14F-4D97-AF65-F5344CB8AC3E}">
        <p14:creationId xmlns:p14="http://schemas.microsoft.com/office/powerpoint/2010/main" val="2713896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Small Employer Tax Credits</a:t>
            </a:r>
            <a:endParaRPr lang="en-US" dirty="0">
              <a:solidFill>
                <a:schemeClr val="accent2">
                  <a:lumMod val="75000"/>
                </a:schemeClr>
              </a:solidFill>
            </a:endParaRPr>
          </a:p>
        </p:txBody>
      </p:sp>
      <p:sp>
        <p:nvSpPr>
          <p:cNvPr id="3" name="Content Placeholder 2"/>
          <p:cNvSpPr>
            <a:spLocks noGrp="1"/>
          </p:cNvSpPr>
          <p:nvPr>
            <p:ph idx="1"/>
          </p:nvPr>
        </p:nvSpPr>
        <p:spPr>
          <a:xfrm>
            <a:off x="457200" y="1981200"/>
            <a:ext cx="7010400" cy="4267200"/>
          </a:xfrm>
        </p:spPr>
        <p:txBody>
          <a:bodyPr>
            <a:normAutofit fontScale="92500" lnSpcReduction="10000"/>
          </a:bodyPr>
          <a:lstStyle/>
          <a:p>
            <a:pPr>
              <a:spcBef>
                <a:spcPts val="1200"/>
              </a:spcBef>
            </a:pPr>
            <a:r>
              <a:rPr lang="en-US" dirty="0">
                <a:solidFill>
                  <a:schemeClr val="tx1">
                    <a:lumMod val="65000"/>
                    <a:lumOff val="35000"/>
                  </a:schemeClr>
                </a:solidFill>
              </a:rPr>
              <a:t>Have fewer than 25 full-time </a:t>
            </a:r>
            <a:r>
              <a:rPr lang="en-US" dirty="0" smtClean="0">
                <a:solidFill>
                  <a:schemeClr val="tx1">
                    <a:lumMod val="65000"/>
                    <a:lumOff val="35000"/>
                  </a:schemeClr>
                </a:solidFill>
              </a:rPr>
              <a:t>employees.</a:t>
            </a:r>
            <a:endParaRPr lang="en-US" dirty="0">
              <a:solidFill>
                <a:schemeClr val="tx1">
                  <a:lumMod val="65000"/>
                  <a:lumOff val="35000"/>
                </a:schemeClr>
              </a:solidFill>
            </a:endParaRPr>
          </a:p>
          <a:p>
            <a:pPr>
              <a:spcBef>
                <a:spcPts val="1200"/>
              </a:spcBef>
            </a:pPr>
            <a:r>
              <a:rPr lang="en-US" dirty="0">
                <a:solidFill>
                  <a:schemeClr val="tx1">
                    <a:lumMod val="65000"/>
                    <a:lumOff val="35000"/>
                  </a:schemeClr>
                </a:solidFill>
              </a:rPr>
              <a:t>Pay average annual wages below $</a:t>
            </a:r>
            <a:r>
              <a:rPr lang="en-US" dirty="0" smtClean="0">
                <a:solidFill>
                  <a:schemeClr val="tx1">
                    <a:lumMod val="65000"/>
                    <a:lumOff val="35000"/>
                  </a:schemeClr>
                </a:solidFill>
              </a:rPr>
              <a:t>50,000.</a:t>
            </a:r>
            <a:endParaRPr lang="en-US" dirty="0">
              <a:solidFill>
                <a:schemeClr val="tx1">
                  <a:lumMod val="65000"/>
                  <a:lumOff val="35000"/>
                </a:schemeClr>
              </a:solidFill>
            </a:endParaRPr>
          </a:p>
          <a:p>
            <a:pPr>
              <a:spcBef>
                <a:spcPts val="1200"/>
              </a:spcBef>
            </a:pPr>
            <a:r>
              <a:rPr lang="en-US" dirty="0">
                <a:solidFill>
                  <a:schemeClr val="tx1">
                    <a:lumMod val="65000"/>
                    <a:lumOff val="35000"/>
                  </a:schemeClr>
                </a:solidFill>
              </a:rPr>
              <a:t>Contribute 50% or more toward your employees’ insurance </a:t>
            </a:r>
            <a:r>
              <a:rPr lang="en-US" dirty="0" smtClean="0">
                <a:solidFill>
                  <a:schemeClr val="tx1">
                    <a:lumMod val="65000"/>
                    <a:lumOff val="35000"/>
                  </a:schemeClr>
                </a:solidFill>
              </a:rPr>
              <a:t>premiums.</a:t>
            </a:r>
          </a:p>
          <a:p>
            <a:pPr>
              <a:spcBef>
                <a:spcPts val="1200"/>
              </a:spcBef>
            </a:pPr>
            <a:r>
              <a:rPr lang="en-US" dirty="0">
                <a:solidFill>
                  <a:schemeClr val="tx1">
                    <a:lumMod val="65000"/>
                    <a:lumOff val="35000"/>
                  </a:schemeClr>
                </a:solidFill>
              </a:rPr>
              <a:t>M</a:t>
            </a:r>
            <a:r>
              <a:rPr lang="en-US" dirty="0" smtClean="0">
                <a:solidFill>
                  <a:schemeClr val="tx1">
                    <a:lumMod val="65000"/>
                    <a:lumOff val="35000"/>
                  </a:schemeClr>
                </a:solidFill>
              </a:rPr>
              <a:t>aximum </a:t>
            </a:r>
            <a:r>
              <a:rPr lang="en-US" dirty="0">
                <a:solidFill>
                  <a:schemeClr val="tx1">
                    <a:lumMod val="65000"/>
                    <a:lumOff val="35000"/>
                  </a:schemeClr>
                </a:solidFill>
              </a:rPr>
              <a:t>credit is </a:t>
            </a:r>
            <a:r>
              <a:rPr lang="en-US" dirty="0" smtClean="0">
                <a:solidFill>
                  <a:schemeClr val="tx1">
                    <a:lumMod val="65000"/>
                    <a:lumOff val="35000"/>
                  </a:schemeClr>
                </a:solidFill>
              </a:rPr>
              <a:t>50 </a:t>
            </a:r>
            <a:r>
              <a:rPr lang="en-US" dirty="0">
                <a:solidFill>
                  <a:schemeClr val="tx1">
                    <a:lumMod val="65000"/>
                    <a:lumOff val="35000"/>
                  </a:schemeClr>
                </a:solidFill>
              </a:rPr>
              <a:t>percent for small business employers and </a:t>
            </a:r>
            <a:r>
              <a:rPr lang="en-US" dirty="0" smtClean="0">
                <a:solidFill>
                  <a:schemeClr val="tx1">
                    <a:lumMod val="65000"/>
                    <a:lumOff val="35000"/>
                  </a:schemeClr>
                </a:solidFill>
              </a:rPr>
              <a:t>35 </a:t>
            </a:r>
            <a:r>
              <a:rPr lang="en-US" dirty="0">
                <a:solidFill>
                  <a:schemeClr val="tx1">
                    <a:lumMod val="65000"/>
                    <a:lumOff val="35000"/>
                  </a:schemeClr>
                </a:solidFill>
              </a:rPr>
              <a:t>percent for small tax-exempt employers such as charities.</a:t>
            </a:r>
          </a:p>
          <a:p>
            <a:pPr marL="0" indent="0">
              <a:spcBef>
                <a:spcPts val="1200"/>
              </a:spcBef>
              <a:buNone/>
            </a:pPr>
            <a:r>
              <a:rPr lang="en-US" dirty="0" smtClean="0">
                <a:solidFill>
                  <a:schemeClr val="tx1">
                    <a:lumMod val="65000"/>
                    <a:lumOff val="35000"/>
                  </a:schemeClr>
                </a:solidFill>
              </a:rPr>
              <a:t>NOTE: the credit is only available for two years and can only be obtained via the Marketplace.</a:t>
            </a:r>
            <a:endParaRPr lang="en-US" dirty="0">
              <a:solidFill>
                <a:schemeClr val="tx1">
                  <a:lumMod val="65000"/>
                  <a:lumOff val="35000"/>
                </a:schemeClr>
              </a:solidFill>
            </a:endParaRPr>
          </a:p>
          <a:p>
            <a:endParaRPr lang="en-US" dirty="0"/>
          </a:p>
        </p:txBody>
      </p:sp>
      <p:sp>
        <p:nvSpPr>
          <p:cNvPr id="4" name="Slide Number Placeholder 3"/>
          <p:cNvSpPr>
            <a:spLocks noGrp="1"/>
          </p:cNvSpPr>
          <p:nvPr>
            <p:ph type="sldNum" sz="quarter" idx="12"/>
          </p:nvPr>
        </p:nvSpPr>
        <p:spPr/>
        <p:txBody>
          <a:bodyPr/>
          <a:lstStyle/>
          <a:p>
            <a:fld id="{8FFE0451-EFDE-468C-BA51-1C04ADE1A6D4}" type="slidenum">
              <a:rPr lang="en-US" smtClean="0"/>
              <a:pPr/>
              <a:t>10</a:t>
            </a:fld>
            <a:endParaRPr lang="en-US" dirty="0"/>
          </a:p>
        </p:txBody>
      </p:sp>
    </p:spTree>
    <p:extLst>
      <p:ext uri="{BB962C8B-B14F-4D97-AF65-F5344CB8AC3E}">
        <p14:creationId xmlns:p14="http://schemas.microsoft.com/office/powerpoint/2010/main" val="744794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Employer Exchange Notice</a:t>
            </a:r>
            <a:endParaRPr lang="en-US" dirty="0">
              <a:solidFill>
                <a:schemeClr val="accent2">
                  <a:lumMod val="75000"/>
                </a:schemeClr>
              </a:solidFill>
            </a:endParaRPr>
          </a:p>
        </p:txBody>
      </p:sp>
      <p:sp>
        <p:nvSpPr>
          <p:cNvPr id="4" name="Content Placeholder 3"/>
          <p:cNvSpPr>
            <a:spLocks noGrp="1"/>
          </p:cNvSpPr>
          <p:nvPr>
            <p:ph idx="1"/>
          </p:nvPr>
        </p:nvSpPr>
        <p:spPr>
          <a:xfrm>
            <a:off x="457200" y="1981200"/>
            <a:ext cx="4343400" cy="4267200"/>
          </a:xfrm>
        </p:spPr>
        <p:txBody>
          <a:bodyPr/>
          <a:lstStyle/>
          <a:p>
            <a:pPr marL="0" lvl="0" indent="0">
              <a:spcBef>
                <a:spcPts val="1800"/>
              </a:spcBef>
              <a:buNone/>
            </a:pPr>
            <a:r>
              <a:rPr lang="en-US" sz="2500" dirty="0">
                <a:solidFill>
                  <a:schemeClr val="tx1">
                    <a:lumMod val="65000"/>
                    <a:lumOff val="35000"/>
                  </a:schemeClr>
                </a:solidFill>
              </a:rPr>
              <a:t>Employers must notify all of their employees by Oct. 1, 2013, regarding availability of coverage through the Marketplace, even if an employee is enrolled in the group’s health plan</a:t>
            </a:r>
            <a:r>
              <a:rPr lang="en-US" sz="2500" dirty="0" smtClean="0">
                <a:solidFill>
                  <a:schemeClr val="tx1">
                    <a:lumMod val="65000"/>
                    <a:lumOff val="35000"/>
                  </a:schemeClr>
                </a:solidFill>
              </a:rPr>
              <a:t>.</a:t>
            </a:r>
          </a:p>
          <a:p>
            <a:pPr marL="0" lvl="0" indent="0">
              <a:spcBef>
                <a:spcPts val="1800"/>
              </a:spcBef>
              <a:buNone/>
            </a:pPr>
            <a:r>
              <a:rPr lang="en-US" sz="2500" b="1" dirty="0" smtClean="0">
                <a:solidFill>
                  <a:schemeClr val="accent2">
                    <a:lumMod val="75000"/>
                  </a:schemeClr>
                </a:solidFill>
                <a:latin typeface="Arial" pitchFamily="34" charset="0"/>
                <a:cs typeface="Arial" pitchFamily="34" charset="0"/>
              </a:rPr>
              <a:t>NO PENALTY!!!</a:t>
            </a:r>
            <a:endParaRPr lang="en-US" sz="2500" b="1" dirty="0">
              <a:solidFill>
                <a:schemeClr val="accent2">
                  <a:lumMod val="75000"/>
                </a:schemeClr>
              </a:solidFill>
              <a:latin typeface="Arial" pitchFamily="34" charset="0"/>
              <a:cs typeface="Arial" pitchFamily="34" charset="0"/>
            </a:endParaRPr>
          </a:p>
          <a:p>
            <a:endParaRPr lang="en-US" dirty="0"/>
          </a:p>
        </p:txBody>
      </p:sp>
      <p:sp>
        <p:nvSpPr>
          <p:cNvPr id="7" name="Slide Number Placeholder 6"/>
          <p:cNvSpPr>
            <a:spLocks noGrp="1"/>
          </p:cNvSpPr>
          <p:nvPr>
            <p:ph type="sldNum" sz="quarter" idx="12"/>
          </p:nvPr>
        </p:nvSpPr>
        <p:spPr/>
        <p:txBody>
          <a:bodyPr/>
          <a:lstStyle/>
          <a:p>
            <a:fld id="{EDAAF4B1-D74A-4EF3-803B-4617FF9B5C87}" type="slidenum">
              <a:rPr lang="en-US" smtClean="0"/>
              <a:t>11</a:t>
            </a:fld>
            <a:endParaRPr lang="en-US" dirty="0"/>
          </a:p>
        </p:txBody>
      </p:sp>
      <p:sp>
        <p:nvSpPr>
          <p:cNvPr id="14" name="Content Placeholder 2"/>
          <p:cNvSpPr txBox="1">
            <a:spLocks/>
          </p:cNvSpPr>
          <p:nvPr/>
        </p:nvSpPr>
        <p:spPr>
          <a:xfrm>
            <a:off x="5257800" y="2133601"/>
            <a:ext cx="3352800" cy="990599"/>
          </a:xfrm>
          <a:prstGeom prst="rect">
            <a:avLst/>
          </a:prstGeom>
        </p:spPr>
        <p:txBody>
          <a:bodyPr vert="horz" lIns="91440" tIns="45720" rIns="91440" bIns="45720" rtlCol="0">
            <a:normAutofit fontScale="92500" lnSpcReduction="20000"/>
          </a:bodyPr>
          <a:lstStyle>
            <a:lvl1pPr marL="274320" indent="-274320" algn="l" defTabSz="914400" rtl="0" eaLnBrk="1" latinLnBrk="0" hangingPunct="1">
              <a:spcBef>
                <a:spcPts val="6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1200"/>
              </a:spcBef>
              <a:buFont typeface="Arial" pitchFamily="34" charset="0"/>
              <a:buNone/>
            </a:pPr>
            <a:r>
              <a:rPr lang="en-US" sz="1900" b="1" dirty="0" smtClean="0">
                <a:solidFill>
                  <a:schemeClr val="accent2">
                    <a:lumMod val="75000"/>
                  </a:schemeClr>
                </a:solidFill>
              </a:rPr>
              <a:t>Department of Labor will provide 3 Model Notices at </a:t>
            </a:r>
            <a:r>
              <a:rPr lang="en-US" sz="1900" b="1" i="1" dirty="0" smtClean="0">
                <a:solidFill>
                  <a:schemeClr val="accent2">
                    <a:lumMod val="75000"/>
                  </a:schemeClr>
                </a:solidFill>
              </a:rPr>
              <a:t>dol.gov/</a:t>
            </a:r>
            <a:r>
              <a:rPr lang="en-US" sz="1900" b="1" i="1" dirty="0" err="1" smtClean="0">
                <a:solidFill>
                  <a:schemeClr val="accent2">
                    <a:lumMod val="75000"/>
                  </a:schemeClr>
                </a:solidFill>
              </a:rPr>
              <a:t>ebsa</a:t>
            </a:r>
            <a:r>
              <a:rPr lang="en-US" sz="1900" b="1" i="1" dirty="0" smtClean="0">
                <a:solidFill>
                  <a:schemeClr val="accent2">
                    <a:lumMod val="75000"/>
                  </a:schemeClr>
                </a:solidFill>
              </a:rPr>
              <a:t>/</a:t>
            </a:r>
            <a:r>
              <a:rPr lang="en-US" sz="1900" b="1" i="1" dirty="0" err="1" smtClean="0">
                <a:solidFill>
                  <a:schemeClr val="accent2">
                    <a:lumMod val="75000"/>
                  </a:schemeClr>
                </a:solidFill>
              </a:rPr>
              <a:t>healthreform</a:t>
            </a:r>
            <a:endParaRPr lang="en-US" sz="1900" b="1" dirty="0" smtClean="0">
              <a:solidFill>
                <a:schemeClr val="accent2">
                  <a:lumMod val="75000"/>
                </a:schemeClr>
              </a:solidFill>
            </a:endParaRPr>
          </a:p>
        </p:txBody>
      </p:sp>
      <p:sp>
        <p:nvSpPr>
          <p:cNvPr id="15" name="Rectangle 14"/>
          <p:cNvSpPr/>
          <p:nvPr/>
        </p:nvSpPr>
        <p:spPr>
          <a:xfrm>
            <a:off x="5257800" y="3276600"/>
            <a:ext cx="3581400" cy="1938992"/>
          </a:xfrm>
          <a:prstGeom prst="rect">
            <a:avLst/>
          </a:prstGeom>
        </p:spPr>
        <p:txBody>
          <a:bodyPr wrap="square">
            <a:spAutoFit/>
          </a:bodyPr>
          <a:lstStyle/>
          <a:p>
            <a:pPr>
              <a:spcBef>
                <a:spcPts val="1800"/>
              </a:spcBef>
            </a:pPr>
            <a:r>
              <a:rPr lang="en-US" b="1" dirty="0">
                <a:solidFill>
                  <a:schemeClr val="accent1"/>
                </a:solidFill>
              </a:rPr>
              <a:t>Model Notice for Employers Offering Health Coverage</a:t>
            </a:r>
          </a:p>
          <a:p>
            <a:pPr>
              <a:spcBef>
                <a:spcPts val="1800"/>
              </a:spcBef>
            </a:pPr>
            <a:r>
              <a:rPr lang="en-US" b="1" dirty="0">
                <a:solidFill>
                  <a:schemeClr val="accent1"/>
                </a:solidFill>
              </a:rPr>
              <a:t>Model Notice for </a:t>
            </a:r>
            <a:r>
              <a:rPr lang="en-US" b="1" dirty="0" smtClean="0">
                <a:solidFill>
                  <a:schemeClr val="accent1"/>
                </a:solidFill>
              </a:rPr>
              <a:t>Employers Not </a:t>
            </a:r>
            <a:r>
              <a:rPr lang="en-US" b="1" dirty="0">
                <a:solidFill>
                  <a:schemeClr val="accent1"/>
                </a:solidFill>
              </a:rPr>
              <a:t>Offering Health </a:t>
            </a:r>
            <a:r>
              <a:rPr lang="en-US" b="1" dirty="0" smtClean="0">
                <a:solidFill>
                  <a:schemeClr val="accent1"/>
                </a:solidFill>
              </a:rPr>
              <a:t>Coverage</a:t>
            </a:r>
            <a:endParaRPr lang="en-US" b="1" dirty="0">
              <a:solidFill>
                <a:schemeClr val="accent1"/>
              </a:solidFill>
            </a:endParaRPr>
          </a:p>
          <a:p>
            <a:pPr>
              <a:spcBef>
                <a:spcPts val="1800"/>
              </a:spcBef>
            </a:pPr>
            <a:r>
              <a:rPr lang="en-US" b="1" dirty="0">
                <a:solidFill>
                  <a:schemeClr val="accent1"/>
                </a:solidFill>
              </a:rPr>
              <a:t>Model COBRA Notice</a:t>
            </a:r>
          </a:p>
        </p:txBody>
      </p:sp>
      <p:cxnSp>
        <p:nvCxnSpPr>
          <p:cNvPr id="19" name="Straight Connector 18"/>
          <p:cNvCxnSpPr/>
          <p:nvPr/>
        </p:nvCxnSpPr>
        <p:spPr>
          <a:xfrm>
            <a:off x="5334000" y="4000500"/>
            <a:ext cx="3276600" cy="0"/>
          </a:xfrm>
          <a:prstGeom prst="line">
            <a:avLst/>
          </a:prstGeom>
          <a:ln w="22225" cap="rnd">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334000" y="3200400"/>
            <a:ext cx="3276600" cy="0"/>
          </a:xfrm>
          <a:prstGeom prst="line">
            <a:avLst/>
          </a:prstGeom>
          <a:ln w="22225" cap="rnd">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334000" y="4762500"/>
            <a:ext cx="3276600" cy="0"/>
          </a:xfrm>
          <a:prstGeom prst="line">
            <a:avLst/>
          </a:prstGeom>
          <a:ln w="22225" cap="rnd">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334000" y="5334000"/>
            <a:ext cx="3276600" cy="0"/>
          </a:xfrm>
          <a:prstGeom prst="line">
            <a:avLst/>
          </a:prstGeom>
          <a:ln w="22225" cap="rnd">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9261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Employer Mandate DELAY</a:t>
            </a:r>
            <a:endParaRPr lang="en-US" dirty="0">
              <a:solidFill>
                <a:schemeClr val="accent2">
                  <a:lumMod val="75000"/>
                </a:schemeClr>
              </a:solidFill>
            </a:endParaRPr>
          </a:p>
        </p:txBody>
      </p:sp>
      <p:sp>
        <p:nvSpPr>
          <p:cNvPr id="3" name="Content Placeholder 2"/>
          <p:cNvSpPr>
            <a:spLocks noGrp="1"/>
          </p:cNvSpPr>
          <p:nvPr>
            <p:ph idx="1"/>
          </p:nvPr>
        </p:nvSpPr>
        <p:spPr>
          <a:xfrm>
            <a:off x="457200" y="1981200"/>
            <a:ext cx="7239000" cy="4267200"/>
          </a:xfrm>
        </p:spPr>
        <p:txBody>
          <a:bodyPr>
            <a:normAutofit lnSpcReduction="10000"/>
          </a:bodyPr>
          <a:lstStyle/>
          <a:p>
            <a:pPr lvl="0"/>
            <a:r>
              <a:rPr lang="en-US" dirty="0" smtClean="0">
                <a:solidFill>
                  <a:schemeClr val="tx1">
                    <a:lumMod val="65000"/>
                    <a:lumOff val="35000"/>
                  </a:schemeClr>
                </a:solidFill>
              </a:rPr>
              <a:t>For applicable large employers (50+ FTE)</a:t>
            </a:r>
          </a:p>
          <a:p>
            <a:pPr lvl="1"/>
            <a:r>
              <a:rPr lang="en-US" dirty="0" smtClean="0">
                <a:solidFill>
                  <a:schemeClr val="tx1">
                    <a:lumMod val="65000"/>
                    <a:lumOff val="35000"/>
                  </a:schemeClr>
                </a:solidFill>
              </a:rPr>
              <a:t>Employer </a:t>
            </a:r>
            <a:r>
              <a:rPr lang="en-US" dirty="0">
                <a:solidFill>
                  <a:schemeClr val="tx1">
                    <a:lumMod val="65000"/>
                    <a:lumOff val="35000"/>
                  </a:schemeClr>
                </a:solidFill>
              </a:rPr>
              <a:t>and insurer coverage reporting will NOT be required until 2015; </a:t>
            </a:r>
            <a:r>
              <a:rPr lang="en-US" dirty="0" smtClean="0">
                <a:solidFill>
                  <a:schemeClr val="tx1">
                    <a:lumMod val="65000"/>
                    <a:lumOff val="35000"/>
                  </a:schemeClr>
                </a:solidFill>
              </a:rPr>
              <a:t>and</a:t>
            </a:r>
            <a:endParaRPr lang="en-US" dirty="0">
              <a:solidFill>
                <a:schemeClr val="tx1">
                  <a:lumMod val="65000"/>
                  <a:lumOff val="35000"/>
                </a:schemeClr>
              </a:solidFill>
            </a:endParaRPr>
          </a:p>
          <a:p>
            <a:pPr lvl="1"/>
            <a:r>
              <a:rPr lang="en-US" dirty="0">
                <a:solidFill>
                  <a:schemeClr val="tx1">
                    <a:lumMod val="65000"/>
                    <a:lumOff val="35000"/>
                  </a:schemeClr>
                </a:solidFill>
              </a:rPr>
              <a:t>Employer shared responsibility payments </a:t>
            </a:r>
            <a:r>
              <a:rPr lang="en-US" dirty="0" smtClean="0">
                <a:solidFill>
                  <a:schemeClr val="tx1">
                    <a:lumMod val="65000"/>
                    <a:lumOff val="35000"/>
                  </a:schemeClr>
                </a:solidFill>
              </a:rPr>
              <a:t>(“play or pay” penalties) will </a:t>
            </a:r>
            <a:r>
              <a:rPr lang="en-US" dirty="0">
                <a:solidFill>
                  <a:schemeClr val="tx1">
                    <a:lumMod val="65000"/>
                    <a:lumOff val="35000"/>
                  </a:schemeClr>
                </a:solidFill>
              </a:rPr>
              <a:t>NOT be required until </a:t>
            </a:r>
            <a:r>
              <a:rPr lang="en-US" dirty="0" smtClean="0">
                <a:solidFill>
                  <a:schemeClr val="tx1">
                    <a:lumMod val="65000"/>
                    <a:lumOff val="35000"/>
                  </a:schemeClr>
                </a:solidFill>
              </a:rPr>
              <a:t>2015</a:t>
            </a:r>
          </a:p>
          <a:p>
            <a:r>
              <a:rPr lang="en-US" dirty="0">
                <a:solidFill>
                  <a:schemeClr val="tx1">
                    <a:lumMod val="65000"/>
                    <a:lumOff val="35000"/>
                  </a:schemeClr>
                </a:solidFill>
              </a:rPr>
              <a:t>This only delays until 2015 </a:t>
            </a:r>
            <a:r>
              <a:rPr lang="en-US" dirty="0" smtClean="0">
                <a:solidFill>
                  <a:schemeClr val="tx1">
                    <a:lumMod val="65000"/>
                    <a:lumOff val="35000"/>
                  </a:schemeClr>
                </a:solidFill>
              </a:rPr>
              <a:t>the requirement </a:t>
            </a:r>
            <a:r>
              <a:rPr lang="en-US" dirty="0">
                <a:solidFill>
                  <a:schemeClr val="tx1">
                    <a:lumMod val="65000"/>
                    <a:lumOff val="35000"/>
                  </a:schemeClr>
                </a:solidFill>
              </a:rPr>
              <a:t>for large employers to provide affordable health insurance coverage that meets minimum value to all full-time employees.</a:t>
            </a:r>
          </a:p>
          <a:p>
            <a:endParaRPr lang="en-US" dirty="0" smtClean="0"/>
          </a:p>
          <a:p>
            <a:pPr lvl="0"/>
            <a:endParaRPr lang="en-US" dirty="0"/>
          </a:p>
          <a:p>
            <a:endParaRPr lang="en-US" dirty="0"/>
          </a:p>
        </p:txBody>
      </p:sp>
      <p:sp>
        <p:nvSpPr>
          <p:cNvPr id="4" name="Slide Number Placeholder 3"/>
          <p:cNvSpPr>
            <a:spLocks noGrp="1"/>
          </p:cNvSpPr>
          <p:nvPr>
            <p:ph type="sldNum" sz="quarter" idx="12"/>
          </p:nvPr>
        </p:nvSpPr>
        <p:spPr/>
        <p:txBody>
          <a:bodyPr/>
          <a:lstStyle/>
          <a:p>
            <a:fld id="{8FFE0451-EFDE-468C-BA51-1C04ADE1A6D4}" type="slidenum">
              <a:rPr lang="en-US" smtClean="0"/>
              <a:pPr/>
              <a:t>12</a:t>
            </a:fld>
            <a:endParaRPr lang="en-US" dirty="0"/>
          </a:p>
        </p:txBody>
      </p:sp>
    </p:spTree>
    <p:extLst>
      <p:ext uri="{BB962C8B-B14F-4D97-AF65-F5344CB8AC3E}">
        <p14:creationId xmlns:p14="http://schemas.microsoft.com/office/powerpoint/2010/main" val="2064126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lumMod val="75000"/>
                  </a:schemeClr>
                </a:solidFill>
              </a:rPr>
              <a:t>Employer Shared Responsibility </a:t>
            </a:r>
            <a:r>
              <a:rPr lang="en-US" sz="3100" dirty="0" smtClean="0">
                <a:solidFill>
                  <a:schemeClr val="accent2">
                    <a:lumMod val="75000"/>
                  </a:schemeClr>
                </a:solidFill>
              </a:rPr>
              <a:t>(“Play or Pay”)</a:t>
            </a:r>
            <a:endParaRPr lang="en-US" sz="3100" dirty="0">
              <a:solidFill>
                <a:schemeClr val="accent2">
                  <a:lumMod val="75000"/>
                </a:schemeClr>
              </a:solidFill>
            </a:endParaRPr>
          </a:p>
        </p:txBody>
      </p:sp>
      <p:sp>
        <p:nvSpPr>
          <p:cNvPr id="3" name="Content Placeholder 2"/>
          <p:cNvSpPr>
            <a:spLocks noGrp="1"/>
          </p:cNvSpPr>
          <p:nvPr>
            <p:ph idx="1"/>
          </p:nvPr>
        </p:nvSpPr>
        <p:spPr>
          <a:xfrm>
            <a:off x="457200" y="1981200"/>
            <a:ext cx="6400800" cy="4267200"/>
          </a:xfrm>
        </p:spPr>
        <p:txBody>
          <a:bodyPr>
            <a:normAutofit lnSpcReduction="10000"/>
          </a:bodyPr>
          <a:lstStyle/>
          <a:p>
            <a:r>
              <a:rPr lang="en-US" dirty="0" smtClean="0">
                <a:solidFill>
                  <a:schemeClr val="tx1">
                    <a:lumMod val="65000"/>
                    <a:lumOff val="35000"/>
                  </a:schemeClr>
                </a:solidFill>
              </a:rPr>
              <a:t>Employers are not required to provide health insurance, </a:t>
            </a:r>
            <a:r>
              <a:rPr lang="en-US" i="1" dirty="0" smtClean="0">
                <a:solidFill>
                  <a:schemeClr val="tx1">
                    <a:lumMod val="65000"/>
                    <a:lumOff val="35000"/>
                  </a:schemeClr>
                </a:solidFill>
              </a:rPr>
              <a:t>but …</a:t>
            </a:r>
          </a:p>
          <a:p>
            <a:pPr lvl="1"/>
            <a:r>
              <a:rPr lang="en-US" dirty="0" smtClean="0">
                <a:solidFill>
                  <a:schemeClr val="tx1">
                    <a:lumMod val="65000"/>
                    <a:lumOff val="35000"/>
                  </a:schemeClr>
                </a:solidFill>
              </a:rPr>
              <a:t>a Large Employer will owe tax if one or more full time employees receive federally subsidized exchange coverage. </a:t>
            </a:r>
          </a:p>
          <a:p>
            <a:r>
              <a:rPr lang="en-US" dirty="0" smtClean="0">
                <a:solidFill>
                  <a:schemeClr val="tx1">
                    <a:lumMod val="65000"/>
                    <a:lumOff val="35000"/>
                  </a:schemeClr>
                </a:solidFill>
              </a:rPr>
              <a:t>Regs are currently in Proposed Stage. Comments closed 3/18/2013. Changes, clarifications possible for transition relief, dependents.</a:t>
            </a:r>
            <a:endParaRPr lang="en-US" dirty="0">
              <a:solidFill>
                <a:schemeClr val="tx1">
                  <a:lumMod val="65000"/>
                  <a:lumOff val="35000"/>
                </a:schemeClr>
              </a:solidFill>
            </a:endParaRPr>
          </a:p>
          <a:p>
            <a:r>
              <a:rPr lang="en-US" dirty="0" smtClean="0">
                <a:solidFill>
                  <a:schemeClr val="tx1">
                    <a:lumMod val="65000"/>
                    <a:lumOff val="35000"/>
                  </a:schemeClr>
                </a:solidFill>
              </a:rPr>
              <a:t>Effective Date. Generally 1/1/2015.</a:t>
            </a:r>
            <a:endParaRPr lang="en-US"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fld id="{C0909587-D81C-49DC-A1E9-25A4A87A8BD4}" type="slidenum">
              <a:rPr lang="en-US" smtClean="0"/>
              <a:t>13</a:t>
            </a:fld>
            <a:endParaRPr lang="en-US"/>
          </a:p>
        </p:txBody>
      </p:sp>
    </p:spTree>
    <p:extLst>
      <p:ext uri="{BB962C8B-B14F-4D97-AF65-F5344CB8AC3E}">
        <p14:creationId xmlns:p14="http://schemas.microsoft.com/office/powerpoint/2010/main" val="2487585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066800"/>
            <a:ext cx="7678755" cy="914400"/>
          </a:xfrm>
        </p:spPr>
        <p:txBody>
          <a:bodyPr>
            <a:normAutofit fontScale="90000"/>
          </a:bodyPr>
          <a:lstStyle/>
          <a:p>
            <a:r>
              <a:rPr lang="en-US" sz="2900" dirty="0" smtClean="0">
                <a:solidFill>
                  <a:schemeClr val="accent2">
                    <a:lumMod val="75000"/>
                  </a:schemeClr>
                </a:solidFill>
              </a:rPr>
              <a:t>How Large Employers Avoid the Employer Penalties</a:t>
            </a:r>
            <a:endParaRPr lang="en-US" sz="2900" dirty="0">
              <a:solidFill>
                <a:schemeClr val="accent2">
                  <a:lumMod val="75000"/>
                </a:schemeClr>
              </a:solidFill>
            </a:endParaRPr>
          </a:p>
        </p:txBody>
      </p:sp>
      <p:sp>
        <p:nvSpPr>
          <p:cNvPr id="4" name="Slide Number Placeholder 3"/>
          <p:cNvSpPr>
            <a:spLocks noGrp="1"/>
          </p:cNvSpPr>
          <p:nvPr>
            <p:ph type="sldNum" sz="quarter" idx="12"/>
          </p:nvPr>
        </p:nvSpPr>
        <p:spPr/>
        <p:txBody>
          <a:bodyPr/>
          <a:lstStyle/>
          <a:p>
            <a:fld id="{C0909587-D81C-49DC-A1E9-25A4A87A8BD4}" type="slidenum">
              <a:rPr lang="en-US" smtClean="0"/>
              <a:t>14</a:t>
            </a:fld>
            <a:endParaRPr lang="en-US"/>
          </a:p>
        </p:txBody>
      </p:sp>
      <p:grpSp>
        <p:nvGrpSpPr>
          <p:cNvPr id="13" name="Group 12"/>
          <p:cNvGrpSpPr/>
          <p:nvPr/>
        </p:nvGrpSpPr>
        <p:grpSpPr>
          <a:xfrm>
            <a:off x="6477000" y="2514600"/>
            <a:ext cx="2026444" cy="2026444"/>
            <a:chOff x="5968134" y="1386744"/>
            <a:chExt cx="2147888" cy="2147888"/>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8134" y="1386744"/>
              <a:ext cx="2147888" cy="2147888"/>
            </a:xfrm>
            <a:prstGeom prst="rect">
              <a:avLst/>
            </a:prstGeom>
          </p:spPr>
        </p:pic>
        <p:sp>
          <p:nvSpPr>
            <p:cNvPr id="8" name="Oval 7"/>
            <p:cNvSpPr/>
            <p:nvPr/>
          </p:nvSpPr>
          <p:spPr>
            <a:xfrm>
              <a:off x="6357648" y="1776258"/>
              <a:ext cx="1368862" cy="13688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373652" y="2166895"/>
              <a:ext cx="1336854" cy="552892"/>
            </a:xfrm>
            <a:prstGeom prst="rect">
              <a:avLst/>
            </a:prstGeom>
          </p:spPr>
          <p:txBody>
            <a:bodyPr wrap="square">
              <a:spAutoFit/>
            </a:bodyPr>
            <a:lstStyle/>
            <a:p>
              <a:pPr algn="ctr"/>
              <a:r>
                <a:rPr lang="en-US" sz="3000" b="1" dirty="0" smtClean="0">
                  <a:solidFill>
                    <a:schemeClr val="accent1"/>
                  </a:solidFill>
                  <a:latin typeface="Arial" pitchFamily="34" charset="0"/>
                  <a:cs typeface="Arial" pitchFamily="34" charset="0"/>
                </a:rPr>
                <a:t>95</a:t>
              </a:r>
              <a:r>
                <a:rPr lang="en-US" sz="2500" b="1" dirty="0" smtClean="0">
                  <a:solidFill>
                    <a:schemeClr val="accent1"/>
                  </a:solidFill>
                  <a:latin typeface="Arial" pitchFamily="34" charset="0"/>
                  <a:cs typeface="Arial" pitchFamily="34" charset="0"/>
                </a:rPr>
                <a:t>%</a:t>
              </a:r>
              <a:endParaRPr lang="en-US" sz="2500" b="1" dirty="0">
                <a:solidFill>
                  <a:schemeClr val="accent1"/>
                </a:solidFill>
                <a:latin typeface="Arial" pitchFamily="34" charset="0"/>
                <a:cs typeface="Arial" pitchFamily="34" charset="0"/>
              </a:endParaRPr>
            </a:p>
          </p:txBody>
        </p:sp>
      </p:grpSp>
      <p:sp>
        <p:nvSpPr>
          <p:cNvPr id="12" name="Content Placeholder 2"/>
          <p:cNvSpPr>
            <a:spLocks noGrp="1"/>
          </p:cNvSpPr>
          <p:nvPr>
            <p:ph idx="1"/>
          </p:nvPr>
        </p:nvSpPr>
        <p:spPr>
          <a:xfrm>
            <a:off x="457201" y="1981200"/>
            <a:ext cx="5562599" cy="4267200"/>
          </a:xfrm>
        </p:spPr>
        <p:txBody>
          <a:bodyPr>
            <a:normAutofit fontScale="92500" lnSpcReduction="20000"/>
          </a:bodyPr>
          <a:lstStyle/>
          <a:p>
            <a:r>
              <a:rPr lang="en-US" sz="2900" dirty="0" smtClean="0">
                <a:solidFill>
                  <a:schemeClr val="tx1">
                    <a:lumMod val="65000"/>
                    <a:lumOff val="35000"/>
                  </a:schemeClr>
                </a:solidFill>
              </a:rPr>
              <a:t>To avoid the penalties, a Large Employer</a:t>
            </a:r>
          </a:p>
          <a:p>
            <a:pPr marL="857250" lvl="1" indent="-457200"/>
            <a:r>
              <a:rPr lang="en-US" dirty="0" smtClean="0">
                <a:solidFill>
                  <a:schemeClr val="tx1">
                    <a:lumMod val="65000"/>
                    <a:lumOff val="35000"/>
                  </a:schemeClr>
                </a:solidFill>
              </a:rPr>
              <a:t>must (a) offer coverage to substantially all (95%) of its full time employees </a:t>
            </a:r>
            <a:r>
              <a:rPr lang="en-US" i="1" dirty="0" smtClean="0">
                <a:solidFill>
                  <a:schemeClr val="tx1">
                    <a:lumMod val="65000"/>
                    <a:lumOff val="35000"/>
                  </a:schemeClr>
                </a:solidFill>
              </a:rPr>
              <a:t>and their dependents,</a:t>
            </a:r>
            <a:r>
              <a:rPr lang="en-US" dirty="0" smtClean="0">
                <a:solidFill>
                  <a:schemeClr val="tx1">
                    <a:lumMod val="65000"/>
                    <a:lumOff val="35000"/>
                  </a:schemeClr>
                </a:solidFill>
              </a:rPr>
              <a:t> and (b) the coverage must be affordable and meet minimum value. </a:t>
            </a:r>
          </a:p>
          <a:p>
            <a:pPr marL="1257300" lvl="2" indent="-457200"/>
            <a:r>
              <a:rPr lang="en-US" dirty="0" smtClean="0">
                <a:solidFill>
                  <a:schemeClr val="tx1">
                    <a:lumMod val="65000"/>
                    <a:lumOff val="35000"/>
                  </a:schemeClr>
                </a:solidFill>
              </a:rPr>
              <a:t>Per the proposed regs, “Dependents” means children up to age 26 including step children and foster children, not spouses. </a:t>
            </a:r>
          </a:p>
          <a:p>
            <a:pPr marL="1257300" lvl="2" indent="-457200"/>
            <a:r>
              <a:rPr lang="en-US" dirty="0" smtClean="0">
                <a:solidFill>
                  <a:schemeClr val="tx1">
                    <a:lumMod val="65000"/>
                    <a:lumOff val="35000"/>
                  </a:schemeClr>
                </a:solidFill>
              </a:rPr>
              <a:t>Different penalties for (a) vs. (b) above. Of the two, (a) is probably a more severe penalty. See next slide. </a:t>
            </a:r>
          </a:p>
          <a:p>
            <a:pPr marL="857250" lvl="1" indent="-457200"/>
            <a:endParaRPr lang="en-US" dirty="0"/>
          </a:p>
        </p:txBody>
      </p:sp>
      <p:sp>
        <p:nvSpPr>
          <p:cNvPr id="14" name="Rectangle 13"/>
          <p:cNvSpPr/>
          <p:nvPr/>
        </p:nvSpPr>
        <p:spPr>
          <a:xfrm>
            <a:off x="6537722" y="4648200"/>
            <a:ext cx="1905000" cy="923330"/>
          </a:xfrm>
          <a:prstGeom prst="rect">
            <a:avLst/>
          </a:prstGeom>
        </p:spPr>
        <p:txBody>
          <a:bodyPr wrap="square">
            <a:spAutoFit/>
          </a:bodyPr>
          <a:lstStyle/>
          <a:p>
            <a:pPr algn="ctr"/>
            <a:r>
              <a:rPr lang="en-US" dirty="0" smtClean="0">
                <a:solidFill>
                  <a:schemeClr val="tx1">
                    <a:lumMod val="65000"/>
                    <a:lumOff val="35000"/>
                  </a:schemeClr>
                </a:solidFill>
              </a:rPr>
              <a:t>Fulltime employees and their dependents</a:t>
            </a:r>
            <a:endParaRPr lang="en-US" dirty="0">
              <a:solidFill>
                <a:schemeClr val="tx1">
                  <a:lumMod val="65000"/>
                  <a:lumOff val="35000"/>
                </a:schemeClr>
              </a:solidFill>
            </a:endParaRPr>
          </a:p>
        </p:txBody>
      </p:sp>
      <p:cxnSp>
        <p:nvCxnSpPr>
          <p:cNvPr id="15" name="Straight Connector 14"/>
          <p:cNvCxnSpPr/>
          <p:nvPr/>
        </p:nvCxnSpPr>
        <p:spPr>
          <a:xfrm>
            <a:off x="6613922" y="2209800"/>
            <a:ext cx="17526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613922" y="5715000"/>
            <a:ext cx="17526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1392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2">
                    <a:lumMod val="75000"/>
                  </a:schemeClr>
                </a:solidFill>
              </a:rPr>
              <a:t>Employer Penalties</a:t>
            </a:r>
            <a:endParaRPr lang="en-US" dirty="0">
              <a:solidFill>
                <a:schemeClr val="accent2">
                  <a:lumMod val="75000"/>
                </a:schemeClr>
              </a:solidFill>
            </a:endParaRPr>
          </a:p>
        </p:txBody>
      </p:sp>
      <p:sp>
        <p:nvSpPr>
          <p:cNvPr id="3" name="Content Placeholder 2"/>
          <p:cNvSpPr>
            <a:spLocks noGrp="1"/>
          </p:cNvSpPr>
          <p:nvPr>
            <p:ph idx="1"/>
          </p:nvPr>
        </p:nvSpPr>
        <p:spPr>
          <a:xfrm>
            <a:off x="457200" y="1981200"/>
            <a:ext cx="7162800" cy="4267200"/>
          </a:xfrm>
        </p:spPr>
        <p:txBody>
          <a:bodyPr>
            <a:normAutofit fontScale="85000" lnSpcReduction="20000"/>
          </a:bodyPr>
          <a:lstStyle/>
          <a:p>
            <a:pPr marL="0" indent="0">
              <a:lnSpc>
                <a:spcPct val="110000"/>
              </a:lnSpc>
              <a:buNone/>
            </a:pPr>
            <a:r>
              <a:rPr lang="en-US" sz="2800" dirty="0" smtClean="0">
                <a:solidFill>
                  <a:schemeClr val="tx1">
                    <a:lumMod val="65000"/>
                    <a:lumOff val="35000"/>
                  </a:schemeClr>
                </a:solidFill>
              </a:rPr>
              <a:t>There are really two distinct penalties for Large Employers:</a:t>
            </a:r>
          </a:p>
          <a:p>
            <a:pPr marL="228600" lvl="1" indent="-228600">
              <a:lnSpc>
                <a:spcPct val="110000"/>
              </a:lnSpc>
              <a:buFont typeface="Arial" pitchFamily="34" charset="0"/>
              <a:buChar char="•"/>
            </a:pPr>
            <a:r>
              <a:rPr lang="en-US" b="1" dirty="0" smtClean="0">
                <a:solidFill>
                  <a:schemeClr val="tx1">
                    <a:lumMod val="65000"/>
                    <a:lumOff val="35000"/>
                  </a:schemeClr>
                </a:solidFill>
              </a:rPr>
              <a:t>(a</a:t>
            </a:r>
            <a:r>
              <a:rPr lang="en-US" b="1" dirty="0" smtClean="0">
                <a:solidFill>
                  <a:schemeClr val="accent1"/>
                </a:solidFill>
              </a:rPr>
              <a:t>) No offer penalty</a:t>
            </a:r>
            <a:r>
              <a:rPr lang="en-US" dirty="0" smtClean="0">
                <a:solidFill>
                  <a:schemeClr val="accent1"/>
                </a:solidFill>
              </a:rPr>
              <a:t>. </a:t>
            </a:r>
            <a:r>
              <a:rPr lang="en-US" dirty="0" smtClean="0">
                <a:solidFill>
                  <a:schemeClr val="tx1">
                    <a:lumMod val="65000"/>
                    <a:lumOff val="35000"/>
                  </a:schemeClr>
                </a:solidFill>
              </a:rPr>
              <a:t>Large Employer offers no coverage at all, or offers coverage to less than 95% of full timers. Penalty is triggered if ANY full timer receives an exchange subsidy. </a:t>
            </a:r>
          </a:p>
          <a:p>
            <a:pPr marL="685800" lvl="2">
              <a:lnSpc>
                <a:spcPct val="110000"/>
              </a:lnSpc>
              <a:buFont typeface="Calibri" pitchFamily="34" charset="0"/>
              <a:buChar char="−"/>
            </a:pPr>
            <a:r>
              <a:rPr lang="en-US" b="1" dirty="0" smtClean="0">
                <a:solidFill>
                  <a:schemeClr val="tx1">
                    <a:lumMod val="65000"/>
                    <a:lumOff val="35000"/>
                  </a:schemeClr>
                </a:solidFill>
              </a:rPr>
              <a:t>$2000 x number of </a:t>
            </a:r>
            <a:r>
              <a:rPr lang="en-US" b="1" i="1" dirty="0" smtClean="0">
                <a:solidFill>
                  <a:schemeClr val="tx1">
                    <a:lumMod val="65000"/>
                    <a:lumOff val="35000"/>
                  </a:schemeClr>
                </a:solidFill>
              </a:rPr>
              <a:t>ALL </a:t>
            </a:r>
            <a:r>
              <a:rPr lang="en-US" b="1" dirty="0" smtClean="0">
                <a:solidFill>
                  <a:schemeClr val="tx1">
                    <a:lumMod val="65000"/>
                    <a:lumOff val="35000"/>
                  </a:schemeClr>
                </a:solidFill>
              </a:rPr>
              <a:t>FT employees minus 30. </a:t>
            </a:r>
          </a:p>
          <a:p>
            <a:pPr marL="228600" lvl="1" indent="-228600">
              <a:lnSpc>
                <a:spcPct val="110000"/>
              </a:lnSpc>
              <a:buFont typeface="Arial" pitchFamily="34" charset="0"/>
              <a:buChar char="•"/>
            </a:pPr>
            <a:r>
              <a:rPr lang="en-US" b="1" dirty="0" smtClean="0">
                <a:solidFill>
                  <a:schemeClr val="tx1">
                    <a:lumMod val="65000"/>
                    <a:lumOff val="35000"/>
                  </a:schemeClr>
                </a:solidFill>
              </a:rPr>
              <a:t>(b) </a:t>
            </a:r>
            <a:r>
              <a:rPr lang="en-US" b="1" dirty="0" smtClean="0">
                <a:solidFill>
                  <a:schemeClr val="accent1"/>
                </a:solidFill>
              </a:rPr>
              <a:t>Affordability /Minimum Value Penalty</a:t>
            </a:r>
            <a:r>
              <a:rPr lang="en-US" dirty="0" smtClean="0">
                <a:solidFill>
                  <a:schemeClr val="accent1"/>
                </a:solidFill>
              </a:rPr>
              <a:t>. </a:t>
            </a:r>
            <a:r>
              <a:rPr lang="en-US" dirty="0" smtClean="0">
                <a:solidFill>
                  <a:schemeClr val="tx1">
                    <a:lumMod val="65000"/>
                    <a:lumOff val="35000"/>
                  </a:schemeClr>
                </a:solidFill>
              </a:rPr>
              <a:t>Coverage offered is not affordable to the employee (exceeds 9.5% of household income) or  is a bad plan, does not meet minimum value (MV).  MV calculator is now available.</a:t>
            </a:r>
          </a:p>
          <a:p>
            <a:pPr marL="685800" lvl="2">
              <a:lnSpc>
                <a:spcPct val="110000"/>
              </a:lnSpc>
              <a:buFont typeface="Calibri" pitchFamily="34" charset="0"/>
              <a:buChar char="−"/>
            </a:pPr>
            <a:r>
              <a:rPr lang="en-US" b="1" dirty="0" smtClean="0">
                <a:solidFill>
                  <a:schemeClr val="tx1">
                    <a:lumMod val="65000"/>
                    <a:lumOff val="35000"/>
                  </a:schemeClr>
                </a:solidFill>
              </a:rPr>
              <a:t>$3000 x number of full time employees </a:t>
            </a:r>
            <a:r>
              <a:rPr lang="en-US" b="1" u="sng" dirty="0" smtClean="0">
                <a:solidFill>
                  <a:schemeClr val="tx1">
                    <a:lumMod val="65000"/>
                    <a:lumOff val="35000"/>
                  </a:schemeClr>
                </a:solidFill>
              </a:rPr>
              <a:t>who get the exchange subsidy</a:t>
            </a:r>
            <a:r>
              <a:rPr lang="en-US" b="1" dirty="0" smtClean="0">
                <a:solidFill>
                  <a:schemeClr val="tx1">
                    <a:lumMod val="65000"/>
                    <a:lumOff val="35000"/>
                  </a:schemeClr>
                </a:solidFill>
              </a:rPr>
              <a:t>, not to exceed what would be due under the no offer penalty. </a:t>
            </a:r>
          </a:p>
          <a:p>
            <a:pPr lvl="2"/>
            <a:endParaRPr lang="en-US" b="1"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C0909587-D81C-49DC-A1E9-25A4A87A8BD4}" type="slidenum">
              <a:rPr lang="en-US" smtClean="0"/>
              <a:t>15</a:t>
            </a:fld>
            <a:endParaRPr lang="en-US"/>
          </a:p>
        </p:txBody>
      </p:sp>
    </p:spTree>
    <p:extLst>
      <p:ext uri="{BB962C8B-B14F-4D97-AF65-F5344CB8AC3E}">
        <p14:creationId xmlns:p14="http://schemas.microsoft.com/office/powerpoint/2010/main" val="1109705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7696200" cy="914400"/>
          </a:xfrm>
        </p:spPr>
        <p:txBody>
          <a:bodyPr>
            <a:noAutofit/>
          </a:bodyPr>
          <a:lstStyle/>
          <a:p>
            <a:r>
              <a:rPr lang="en-US" dirty="0" smtClean="0">
                <a:solidFill>
                  <a:schemeClr val="accent2">
                    <a:lumMod val="75000"/>
                  </a:schemeClr>
                </a:solidFill>
              </a:rPr>
              <a:t>Individual Mandate</a:t>
            </a:r>
            <a:br>
              <a:rPr lang="en-US" dirty="0" smtClean="0">
                <a:solidFill>
                  <a:schemeClr val="accent2">
                    <a:lumMod val="75000"/>
                  </a:schemeClr>
                </a:solidFill>
              </a:rPr>
            </a:br>
            <a:r>
              <a:rPr lang="en-US" dirty="0" smtClean="0">
                <a:solidFill>
                  <a:schemeClr val="accent2">
                    <a:lumMod val="75000"/>
                  </a:schemeClr>
                </a:solidFill>
              </a:rPr>
              <a:t>Penalties for People Without Coverage</a:t>
            </a:r>
            <a:endParaRPr lang="en-US" dirty="0">
              <a:solidFill>
                <a:schemeClr val="accent2">
                  <a:lumMod val="75000"/>
                </a:schemeClr>
              </a:solidFill>
            </a:endParaRPr>
          </a:p>
        </p:txBody>
      </p:sp>
      <p:sp>
        <p:nvSpPr>
          <p:cNvPr id="3" name="Content Placeholder 2"/>
          <p:cNvSpPr>
            <a:spLocks noGrp="1"/>
          </p:cNvSpPr>
          <p:nvPr>
            <p:ph idx="1"/>
          </p:nvPr>
        </p:nvSpPr>
        <p:spPr>
          <a:xfrm>
            <a:off x="457200" y="2209800"/>
            <a:ext cx="2133600" cy="533400"/>
          </a:xfrm>
        </p:spPr>
        <p:txBody>
          <a:bodyPr>
            <a:normAutofit/>
          </a:bodyPr>
          <a:lstStyle/>
          <a:p>
            <a:pPr marL="0" indent="0">
              <a:buNone/>
            </a:pPr>
            <a:r>
              <a:rPr lang="en-US" sz="2800" dirty="0" smtClean="0">
                <a:solidFill>
                  <a:schemeClr val="tx1">
                    <a:lumMod val="65000"/>
                    <a:lumOff val="35000"/>
                  </a:schemeClr>
                </a:solidFill>
              </a:rPr>
              <a:t>Penalties</a:t>
            </a:r>
          </a:p>
        </p:txBody>
      </p:sp>
      <p:sp>
        <p:nvSpPr>
          <p:cNvPr id="4" name="Slide Number Placeholder 3"/>
          <p:cNvSpPr>
            <a:spLocks noGrp="1"/>
          </p:cNvSpPr>
          <p:nvPr>
            <p:ph type="sldNum" sz="quarter" idx="12"/>
          </p:nvPr>
        </p:nvSpPr>
        <p:spPr/>
        <p:txBody>
          <a:bodyPr/>
          <a:lstStyle/>
          <a:p>
            <a:fld id="{C0909587-D81C-49DC-A1E9-25A4A87A8BD4}" type="slidenum">
              <a:rPr lang="en-US" smtClean="0"/>
              <a:t>16</a:t>
            </a:fld>
            <a:endParaRPr lang="en-US"/>
          </a:p>
        </p:txBody>
      </p:sp>
      <p:sp>
        <p:nvSpPr>
          <p:cNvPr id="7" name="TextBox 6"/>
          <p:cNvSpPr txBox="1"/>
          <p:nvPr/>
        </p:nvSpPr>
        <p:spPr>
          <a:xfrm>
            <a:off x="533400" y="4800600"/>
            <a:ext cx="7162800" cy="1754326"/>
          </a:xfrm>
          <a:prstGeom prst="rect">
            <a:avLst/>
          </a:prstGeom>
          <a:noFill/>
        </p:spPr>
        <p:txBody>
          <a:bodyPr wrap="square" rtlCol="0">
            <a:spAutoFit/>
          </a:bodyPr>
          <a:lstStyle/>
          <a:p>
            <a:pPr marL="285750" indent="-285750">
              <a:buFont typeface="Arial" pitchFamily="34" charset="0"/>
              <a:buChar char="•"/>
            </a:pPr>
            <a:r>
              <a:rPr lang="en-US" dirty="0">
                <a:solidFill>
                  <a:schemeClr val="tx1">
                    <a:lumMod val="65000"/>
                    <a:lumOff val="35000"/>
                  </a:schemeClr>
                </a:solidFill>
              </a:rPr>
              <a:t>P</a:t>
            </a:r>
            <a:r>
              <a:rPr lang="en-US" dirty="0" smtClean="0">
                <a:solidFill>
                  <a:schemeClr val="tx1">
                    <a:lumMod val="65000"/>
                    <a:lumOff val="35000"/>
                  </a:schemeClr>
                </a:solidFill>
              </a:rPr>
              <a:t>rorate </a:t>
            </a:r>
            <a:r>
              <a:rPr lang="en-US" dirty="0">
                <a:solidFill>
                  <a:schemeClr val="tx1">
                    <a:lumMod val="65000"/>
                    <a:lumOff val="35000"/>
                  </a:schemeClr>
                </a:solidFill>
              </a:rPr>
              <a:t>for months with coverage. </a:t>
            </a:r>
          </a:p>
          <a:p>
            <a:pPr marL="285750" indent="-285750">
              <a:buFont typeface="Arial" pitchFamily="34" charset="0"/>
              <a:buChar char="•"/>
            </a:pPr>
            <a:r>
              <a:rPr lang="en-US" dirty="0">
                <a:solidFill>
                  <a:schemeClr val="tx1">
                    <a:lumMod val="65000"/>
                    <a:lumOff val="35000"/>
                  </a:schemeClr>
                </a:solidFill>
              </a:rPr>
              <a:t>No penalty for short coverage </a:t>
            </a:r>
            <a:r>
              <a:rPr lang="en-US" dirty="0" smtClean="0">
                <a:solidFill>
                  <a:schemeClr val="tx1">
                    <a:lumMod val="65000"/>
                    <a:lumOff val="35000"/>
                  </a:schemeClr>
                </a:solidFill>
              </a:rPr>
              <a:t>gaps ( less than 3 consecutive months).</a:t>
            </a:r>
            <a:endParaRPr lang="en-US" dirty="0">
              <a:solidFill>
                <a:schemeClr val="tx1">
                  <a:lumMod val="65000"/>
                  <a:lumOff val="35000"/>
                </a:schemeClr>
              </a:solidFill>
            </a:endParaRPr>
          </a:p>
          <a:p>
            <a:pPr marL="285750" indent="-285750">
              <a:buFont typeface="Arial" pitchFamily="34" charset="0"/>
              <a:buChar char="•"/>
            </a:pPr>
            <a:r>
              <a:rPr lang="en-US" dirty="0" smtClean="0">
                <a:solidFill>
                  <a:schemeClr val="tx1">
                    <a:lumMod val="65000"/>
                    <a:lumOff val="35000"/>
                  </a:schemeClr>
                </a:solidFill>
              </a:rPr>
              <a:t>Penalty is capped at national  average premium for a bronze plan. </a:t>
            </a:r>
          </a:p>
          <a:p>
            <a:pPr marL="285750" indent="-285750">
              <a:buFont typeface="Arial" pitchFamily="34" charset="0"/>
              <a:buChar char="•"/>
            </a:pPr>
            <a:r>
              <a:rPr lang="en-US" dirty="0" smtClean="0">
                <a:solidFill>
                  <a:schemeClr val="tx1">
                    <a:lumMod val="65000"/>
                    <a:lumOff val="35000"/>
                  </a:schemeClr>
                </a:solidFill>
              </a:rPr>
              <a:t>Parents pay the penalties for kids. </a:t>
            </a:r>
          </a:p>
          <a:p>
            <a:pPr marL="285750" indent="-285750">
              <a:buFont typeface="Arial" pitchFamily="34" charset="0"/>
              <a:buChar char="•"/>
            </a:pPr>
            <a:r>
              <a:rPr lang="en-US" dirty="0" smtClean="0">
                <a:solidFill>
                  <a:schemeClr val="tx1">
                    <a:lumMod val="65000"/>
                    <a:lumOff val="35000"/>
                  </a:schemeClr>
                </a:solidFill>
              </a:rPr>
              <a:t>Pay with tax return.</a:t>
            </a:r>
            <a:endParaRPr lang="en-US" dirty="0">
              <a:solidFill>
                <a:schemeClr val="tx1">
                  <a:lumMod val="65000"/>
                  <a:lumOff val="35000"/>
                </a:schemeClr>
              </a:solidFill>
            </a:endParaRPr>
          </a:p>
          <a:p>
            <a:endParaRPr lang="en-US" dirty="0"/>
          </a:p>
        </p:txBody>
      </p:sp>
      <p:sp>
        <p:nvSpPr>
          <p:cNvPr id="8" name="TextBox 7"/>
          <p:cNvSpPr txBox="1"/>
          <p:nvPr/>
        </p:nvSpPr>
        <p:spPr>
          <a:xfrm>
            <a:off x="609600" y="2418546"/>
            <a:ext cx="7696200" cy="477054"/>
          </a:xfrm>
          <a:prstGeom prst="rect">
            <a:avLst/>
          </a:prstGeom>
          <a:noFill/>
        </p:spPr>
        <p:txBody>
          <a:bodyPr wrap="square" rtlCol="0">
            <a:spAutoFit/>
          </a:bodyPr>
          <a:lstStyle/>
          <a:p>
            <a:pPr algn="ctr"/>
            <a:r>
              <a:rPr lang="en-US" sz="2500" b="1" dirty="0" smtClean="0">
                <a:solidFill>
                  <a:schemeClr val="accent1"/>
                </a:solidFill>
              </a:rPr>
              <a:t>GREATER OF</a:t>
            </a:r>
          </a:p>
        </p:txBody>
      </p:sp>
      <p:sp>
        <p:nvSpPr>
          <p:cNvPr id="9" name="Title 1"/>
          <p:cNvSpPr txBox="1">
            <a:spLocks/>
          </p:cNvSpPr>
          <p:nvPr/>
        </p:nvSpPr>
        <p:spPr bwMode="auto">
          <a:xfrm>
            <a:off x="228599" y="2819400"/>
            <a:ext cx="3017006" cy="127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a:r>
              <a:rPr lang="en-US" sz="5000" b="1" dirty="0" smtClean="0">
                <a:solidFill>
                  <a:srgbClr val="C7994A"/>
                </a:solidFill>
              </a:rPr>
              <a:t>2014</a:t>
            </a:r>
            <a:r>
              <a:rPr lang="en-US" sz="7500" b="1" dirty="0" smtClean="0">
                <a:solidFill>
                  <a:schemeClr val="tx1">
                    <a:lumMod val="65000"/>
                    <a:lumOff val="35000"/>
                  </a:schemeClr>
                </a:solidFill>
              </a:rPr>
              <a:t/>
            </a:r>
            <a:br>
              <a:rPr lang="en-US" sz="7500" b="1" dirty="0" smtClean="0">
                <a:solidFill>
                  <a:schemeClr val="tx1">
                    <a:lumMod val="65000"/>
                    <a:lumOff val="35000"/>
                  </a:schemeClr>
                </a:solidFill>
              </a:rPr>
            </a:br>
            <a:r>
              <a:rPr lang="en-US" sz="1200" b="1" dirty="0" smtClean="0">
                <a:solidFill>
                  <a:schemeClr val="tx1">
                    <a:lumMod val="65000"/>
                    <a:lumOff val="35000"/>
                  </a:schemeClr>
                </a:solidFill>
              </a:rPr>
              <a:t>$95 adults/47.50 kids. </a:t>
            </a:r>
            <a:br>
              <a:rPr lang="en-US" sz="1200" b="1" dirty="0" smtClean="0">
                <a:solidFill>
                  <a:schemeClr val="tx1">
                    <a:lumMod val="65000"/>
                    <a:lumOff val="35000"/>
                  </a:schemeClr>
                </a:solidFill>
              </a:rPr>
            </a:br>
            <a:r>
              <a:rPr lang="en-US" sz="1200" b="1" dirty="0" smtClean="0">
                <a:solidFill>
                  <a:schemeClr val="tx1">
                    <a:lumMod val="65000"/>
                    <a:lumOff val="35000"/>
                  </a:schemeClr>
                </a:solidFill>
              </a:rPr>
              <a:t>Up to $325 per family</a:t>
            </a:r>
          </a:p>
        </p:txBody>
      </p:sp>
      <p:sp>
        <p:nvSpPr>
          <p:cNvPr id="10" name="Rectangle 9"/>
          <p:cNvSpPr/>
          <p:nvPr/>
        </p:nvSpPr>
        <p:spPr>
          <a:xfrm>
            <a:off x="1356102" y="4181050"/>
            <a:ext cx="762000" cy="393569"/>
          </a:xfrm>
          <a:prstGeom prst="rect">
            <a:avLst/>
          </a:prstGeom>
        </p:spPr>
        <p:txBody>
          <a:bodyPr wrap="square">
            <a:spAutoFit/>
          </a:bodyPr>
          <a:lstStyle/>
          <a:p>
            <a:pPr algn="ctr">
              <a:lnSpc>
                <a:spcPts val="1900"/>
              </a:lnSpc>
            </a:pPr>
            <a:r>
              <a:rPr lang="en-US" sz="3500" b="1" dirty="0">
                <a:solidFill>
                  <a:schemeClr val="accent1"/>
                </a:solidFill>
              </a:rPr>
              <a:t>1</a:t>
            </a:r>
            <a:r>
              <a:rPr lang="en-US" sz="3500" b="1" dirty="0" smtClean="0">
                <a:solidFill>
                  <a:schemeClr val="accent1"/>
                </a:solidFill>
              </a:rPr>
              <a:t>%</a:t>
            </a:r>
            <a:endParaRPr lang="en-US" sz="3500" b="1" dirty="0">
              <a:solidFill>
                <a:schemeClr val="accent1"/>
              </a:solidFill>
            </a:endParaRPr>
          </a:p>
        </p:txBody>
      </p:sp>
      <p:sp>
        <p:nvSpPr>
          <p:cNvPr id="11" name="Title 1"/>
          <p:cNvSpPr txBox="1">
            <a:spLocks/>
          </p:cNvSpPr>
          <p:nvPr/>
        </p:nvSpPr>
        <p:spPr bwMode="auto">
          <a:xfrm>
            <a:off x="2879908" y="2819400"/>
            <a:ext cx="3017006" cy="127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a:r>
              <a:rPr lang="en-US" sz="5000" b="1" dirty="0" smtClean="0">
                <a:solidFill>
                  <a:srgbClr val="C7994A"/>
                </a:solidFill>
              </a:rPr>
              <a:t>2015</a:t>
            </a:r>
            <a:r>
              <a:rPr lang="en-US" sz="7500" b="1" dirty="0" smtClean="0">
                <a:solidFill>
                  <a:schemeClr val="tx1">
                    <a:lumMod val="65000"/>
                    <a:lumOff val="35000"/>
                  </a:schemeClr>
                </a:solidFill>
              </a:rPr>
              <a:t/>
            </a:r>
            <a:br>
              <a:rPr lang="en-US" sz="7500" b="1" dirty="0" smtClean="0">
                <a:solidFill>
                  <a:schemeClr val="tx1">
                    <a:lumMod val="65000"/>
                    <a:lumOff val="35000"/>
                  </a:schemeClr>
                </a:solidFill>
              </a:rPr>
            </a:br>
            <a:r>
              <a:rPr lang="en-US" sz="1200" b="1" dirty="0">
                <a:solidFill>
                  <a:schemeClr val="tx1">
                    <a:lumMod val="65000"/>
                    <a:lumOff val="35000"/>
                  </a:schemeClr>
                </a:solidFill>
              </a:rPr>
              <a:t>$325 adults/$</a:t>
            </a:r>
            <a:r>
              <a:rPr lang="en-US" sz="1200" b="1" dirty="0" smtClean="0">
                <a:solidFill>
                  <a:schemeClr val="tx1">
                    <a:lumMod val="65000"/>
                    <a:lumOff val="35000"/>
                  </a:schemeClr>
                </a:solidFill>
              </a:rPr>
              <a:t>162.50 kids</a:t>
            </a:r>
            <a:br>
              <a:rPr lang="en-US" sz="1200" b="1" dirty="0" smtClean="0">
                <a:solidFill>
                  <a:schemeClr val="tx1">
                    <a:lumMod val="65000"/>
                    <a:lumOff val="35000"/>
                  </a:schemeClr>
                </a:solidFill>
              </a:rPr>
            </a:br>
            <a:r>
              <a:rPr lang="en-US" sz="1200" b="1" dirty="0" smtClean="0">
                <a:solidFill>
                  <a:schemeClr val="tx1">
                    <a:lumMod val="65000"/>
                    <a:lumOff val="35000"/>
                  </a:schemeClr>
                </a:solidFill>
              </a:rPr>
              <a:t> </a:t>
            </a:r>
            <a:r>
              <a:rPr lang="en-US" sz="1200" b="1" dirty="0">
                <a:solidFill>
                  <a:schemeClr val="tx1">
                    <a:lumMod val="65000"/>
                    <a:lumOff val="35000"/>
                  </a:schemeClr>
                </a:solidFill>
              </a:rPr>
              <a:t>Up to $975 per family. </a:t>
            </a:r>
          </a:p>
        </p:txBody>
      </p:sp>
      <p:sp>
        <p:nvSpPr>
          <p:cNvPr id="13" name="Title 1"/>
          <p:cNvSpPr txBox="1">
            <a:spLocks/>
          </p:cNvSpPr>
          <p:nvPr/>
        </p:nvSpPr>
        <p:spPr bwMode="auto">
          <a:xfrm>
            <a:off x="5805490" y="2927900"/>
            <a:ext cx="3017006" cy="127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a:r>
              <a:rPr lang="en-US" sz="5000" b="1" dirty="0" smtClean="0">
                <a:solidFill>
                  <a:srgbClr val="C7994A"/>
                </a:solidFill>
              </a:rPr>
              <a:t>2016</a:t>
            </a:r>
            <a:r>
              <a:rPr lang="en-US" sz="7500" b="1" dirty="0" smtClean="0">
                <a:solidFill>
                  <a:schemeClr val="tx1">
                    <a:lumMod val="65000"/>
                    <a:lumOff val="35000"/>
                  </a:schemeClr>
                </a:solidFill>
              </a:rPr>
              <a:t/>
            </a:r>
            <a:br>
              <a:rPr lang="en-US" sz="7500" b="1" dirty="0" smtClean="0">
                <a:solidFill>
                  <a:schemeClr val="tx1">
                    <a:lumMod val="65000"/>
                    <a:lumOff val="35000"/>
                  </a:schemeClr>
                </a:solidFill>
              </a:rPr>
            </a:br>
            <a:r>
              <a:rPr lang="en-US" sz="1200" b="1" dirty="0">
                <a:solidFill>
                  <a:schemeClr val="tx1">
                    <a:lumMod val="65000"/>
                    <a:lumOff val="35000"/>
                  </a:schemeClr>
                </a:solidFill>
              </a:rPr>
              <a:t>$695 adults/ $347.50 kids </a:t>
            </a:r>
            <a:r>
              <a:rPr lang="en-US" sz="1200" b="1" dirty="0" smtClean="0">
                <a:solidFill>
                  <a:schemeClr val="tx1">
                    <a:lumMod val="65000"/>
                    <a:lumOff val="35000"/>
                  </a:schemeClr>
                </a:solidFill>
              </a:rPr>
              <a:t/>
            </a:r>
            <a:br>
              <a:rPr lang="en-US" sz="1200" b="1" dirty="0" smtClean="0">
                <a:solidFill>
                  <a:schemeClr val="tx1">
                    <a:lumMod val="65000"/>
                    <a:lumOff val="35000"/>
                  </a:schemeClr>
                </a:solidFill>
              </a:rPr>
            </a:br>
            <a:r>
              <a:rPr lang="en-US" sz="1200" b="1" dirty="0" smtClean="0">
                <a:solidFill>
                  <a:schemeClr val="tx1">
                    <a:lumMod val="65000"/>
                    <a:lumOff val="35000"/>
                  </a:schemeClr>
                </a:solidFill>
              </a:rPr>
              <a:t>up </a:t>
            </a:r>
            <a:r>
              <a:rPr lang="en-US" sz="1200" b="1" dirty="0">
                <a:solidFill>
                  <a:schemeClr val="tx1">
                    <a:lumMod val="65000"/>
                    <a:lumOff val="35000"/>
                  </a:schemeClr>
                </a:solidFill>
              </a:rPr>
              <a:t>to $2085 per family</a:t>
            </a:r>
          </a:p>
          <a:p>
            <a:pPr algn="ctr"/>
            <a:endParaRPr lang="en-US" sz="1200" b="1" dirty="0">
              <a:solidFill>
                <a:schemeClr val="tx1">
                  <a:lumMod val="65000"/>
                  <a:lumOff val="35000"/>
                </a:schemeClr>
              </a:solidFill>
            </a:endParaRPr>
          </a:p>
        </p:txBody>
      </p:sp>
      <p:cxnSp>
        <p:nvCxnSpPr>
          <p:cNvPr id="15" name="Straight Connector 14"/>
          <p:cNvCxnSpPr/>
          <p:nvPr/>
        </p:nvCxnSpPr>
        <p:spPr>
          <a:xfrm flipV="1">
            <a:off x="3007499" y="3096176"/>
            <a:ext cx="0" cy="1475824"/>
          </a:xfrm>
          <a:prstGeom prst="line">
            <a:avLst/>
          </a:prstGeom>
          <a:ln w="22225" cap="rnd">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5867400" y="3096176"/>
            <a:ext cx="0" cy="1475824"/>
          </a:xfrm>
          <a:prstGeom prst="line">
            <a:avLst/>
          </a:prstGeom>
          <a:ln w="22225" cap="rnd">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1013202" y="4386415"/>
            <a:ext cx="1447800" cy="335989"/>
          </a:xfrm>
          <a:prstGeom prst="rect">
            <a:avLst/>
          </a:prstGeom>
        </p:spPr>
        <p:txBody>
          <a:bodyPr wrap="square">
            <a:spAutoFit/>
          </a:bodyPr>
          <a:lstStyle/>
          <a:p>
            <a:pPr algn="ctr">
              <a:lnSpc>
                <a:spcPts val="1900"/>
              </a:lnSpc>
            </a:pPr>
            <a:r>
              <a:rPr lang="en-US" sz="1200" b="1" dirty="0" smtClean="0">
                <a:solidFill>
                  <a:schemeClr val="accent1"/>
                </a:solidFill>
              </a:rPr>
              <a:t>OF FAMILY INCOME</a:t>
            </a:r>
            <a:endParaRPr lang="en-US" sz="1200" b="1" dirty="0">
              <a:solidFill>
                <a:schemeClr val="accent1"/>
              </a:solidFill>
            </a:endParaRPr>
          </a:p>
        </p:txBody>
      </p:sp>
      <p:sp>
        <p:nvSpPr>
          <p:cNvPr id="28" name="Rectangle 27"/>
          <p:cNvSpPr/>
          <p:nvPr/>
        </p:nvSpPr>
        <p:spPr>
          <a:xfrm>
            <a:off x="4007411" y="4160840"/>
            <a:ext cx="762000" cy="393569"/>
          </a:xfrm>
          <a:prstGeom prst="rect">
            <a:avLst/>
          </a:prstGeom>
        </p:spPr>
        <p:txBody>
          <a:bodyPr wrap="square">
            <a:spAutoFit/>
          </a:bodyPr>
          <a:lstStyle/>
          <a:p>
            <a:pPr algn="ctr">
              <a:lnSpc>
                <a:spcPts val="1900"/>
              </a:lnSpc>
            </a:pPr>
            <a:r>
              <a:rPr lang="en-US" sz="3500" b="1" dirty="0" smtClean="0">
                <a:solidFill>
                  <a:schemeClr val="accent1"/>
                </a:solidFill>
              </a:rPr>
              <a:t>2%</a:t>
            </a:r>
            <a:endParaRPr lang="en-US" sz="3500" b="1" dirty="0">
              <a:solidFill>
                <a:schemeClr val="accent1"/>
              </a:solidFill>
            </a:endParaRPr>
          </a:p>
        </p:txBody>
      </p:sp>
      <p:sp>
        <p:nvSpPr>
          <p:cNvPr id="29" name="Rectangle 28"/>
          <p:cNvSpPr/>
          <p:nvPr/>
        </p:nvSpPr>
        <p:spPr>
          <a:xfrm>
            <a:off x="3664511" y="4366205"/>
            <a:ext cx="1447800" cy="335989"/>
          </a:xfrm>
          <a:prstGeom prst="rect">
            <a:avLst/>
          </a:prstGeom>
        </p:spPr>
        <p:txBody>
          <a:bodyPr wrap="square">
            <a:spAutoFit/>
          </a:bodyPr>
          <a:lstStyle/>
          <a:p>
            <a:pPr algn="ctr">
              <a:lnSpc>
                <a:spcPts val="1900"/>
              </a:lnSpc>
            </a:pPr>
            <a:r>
              <a:rPr lang="en-US" sz="1200" b="1" dirty="0" smtClean="0">
                <a:solidFill>
                  <a:schemeClr val="accent1"/>
                </a:solidFill>
              </a:rPr>
              <a:t>OF FAMILY INCOME</a:t>
            </a:r>
            <a:endParaRPr lang="en-US" sz="1200" b="1" dirty="0">
              <a:solidFill>
                <a:schemeClr val="accent1"/>
              </a:solidFill>
            </a:endParaRPr>
          </a:p>
        </p:txBody>
      </p:sp>
      <p:sp>
        <p:nvSpPr>
          <p:cNvPr id="30" name="Rectangle 29"/>
          <p:cNvSpPr/>
          <p:nvPr/>
        </p:nvSpPr>
        <p:spPr>
          <a:xfrm>
            <a:off x="6703790" y="4160840"/>
            <a:ext cx="1220407" cy="335989"/>
          </a:xfrm>
          <a:prstGeom prst="rect">
            <a:avLst/>
          </a:prstGeom>
        </p:spPr>
        <p:txBody>
          <a:bodyPr wrap="square">
            <a:spAutoFit/>
          </a:bodyPr>
          <a:lstStyle/>
          <a:p>
            <a:pPr algn="ctr">
              <a:lnSpc>
                <a:spcPts val="1900"/>
              </a:lnSpc>
            </a:pPr>
            <a:r>
              <a:rPr lang="en-US" sz="3500" b="1" dirty="0" smtClean="0">
                <a:solidFill>
                  <a:schemeClr val="accent1"/>
                </a:solidFill>
              </a:rPr>
              <a:t>2.5%</a:t>
            </a:r>
            <a:endParaRPr lang="en-US" sz="3500" b="1" dirty="0">
              <a:solidFill>
                <a:schemeClr val="accent1"/>
              </a:solidFill>
            </a:endParaRPr>
          </a:p>
        </p:txBody>
      </p:sp>
      <p:sp>
        <p:nvSpPr>
          <p:cNvPr id="31" name="Rectangle 30"/>
          <p:cNvSpPr/>
          <p:nvPr/>
        </p:nvSpPr>
        <p:spPr>
          <a:xfrm>
            <a:off x="6590093" y="4366205"/>
            <a:ext cx="1447800" cy="335989"/>
          </a:xfrm>
          <a:prstGeom prst="rect">
            <a:avLst/>
          </a:prstGeom>
        </p:spPr>
        <p:txBody>
          <a:bodyPr wrap="square">
            <a:spAutoFit/>
          </a:bodyPr>
          <a:lstStyle/>
          <a:p>
            <a:pPr algn="ctr">
              <a:lnSpc>
                <a:spcPts val="1900"/>
              </a:lnSpc>
            </a:pPr>
            <a:r>
              <a:rPr lang="en-US" sz="1200" b="1" dirty="0" smtClean="0">
                <a:solidFill>
                  <a:schemeClr val="accent1"/>
                </a:solidFill>
              </a:rPr>
              <a:t>OF FAMILY INCOME</a:t>
            </a:r>
            <a:endParaRPr lang="en-US" sz="1200" b="1" dirty="0">
              <a:solidFill>
                <a:schemeClr val="accent1"/>
              </a:solidFill>
            </a:endParaRPr>
          </a:p>
        </p:txBody>
      </p:sp>
    </p:spTree>
    <p:extLst>
      <p:ext uri="{BB962C8B-B14F-4D97-AF65-F5344CB8AC3E}">
        <p14:creationId xmlns:p14="http://schemas.microsoft.com/office/powerpoint/2010/main" val="3372719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914400"/>
          </a:xfrm>
        </p:spPr>
        <p:txBody>
          <a:bodyPr>
            <a:noAutofit/>
          </a:bodyPr>
          <a:lstStyle/>
          <a:p>
            <a:r>
              <a:rPr lang="en-US" dirty="0">
                <a:solidFill>
                  <a:schemeClr val="accent2">
                    <a:lumMod val="75000"/>
                  </a:schemeClr>
                </a:solidFill>
              </a:rPr>
              <a:t>Individual Mandate</a:t>
            </a:r>
            <a:br>
              <a:rPr lang="en-US" dirty="0">
                <a:solidFill>
                  <a:schemeClr val="accent2">
                    <a:lumMod val="75000"/>
                  </a:schemeClr>
                </a:solidFill>
              </a:rPr>
            </a:br>
            <a:r>
              <a:rPr lang="en-US" dirty="0" smtClean="0">
                <a:solidFill>
                  <a:schemeClr val="accent2">
                    <a:lumMod val="75000"/>
                  </a:schemeClr>
                </a:solidFill>
              </a:rPr>
              <a:t>How to avoid the penalties</a:t>
            </a:r>
            <a:endParaRPr lang="en-US" dirty="0">
              <a:solidFill>
                <a:schemeClr val="accent2">
                  <a:lumMod val="75000"/>
                </a:schemeClr>
              </a:solidFill>
            </a:endParaRPr>
          </a:p>
        </p:txBody>
      </p:sp>
      <p:sp>
        <p:nvSpPr>
          <p:cNvPr id="3" name="Content Placeholder 2"/>
          <p:cNvSpPr>
            <a:spLocks noGrp="1"/>
          </p:cNvSpPr>
          <p:nvPr>
            <p:ph idx="1"/>
          </p:nvPr>
        </p:nvSpPr>
        <p:spPr>
          <a:xfrm>
            <a:off x="457200" y="2438400"/>
            <a:ext cx="7315200" cy="4267200"/>
          </a:xfrm>
        </p:spPr>
        <p:txBody>
          <a:bodyPr>
            <a:normAutofit fontScale="77500" lnSpcReduction="20000"/>
          </a:bodyPr>
          <a:lstStyle/>
          <a:p>
            <a:r>
              <a:rPr lang="en-US" dirty="0" smtClean="0">
                <a:solidFill>
                  <a:schemeClr val="tx1">
                    <a:lumMod val="65000"/>
                    <a:lumOff val="35000"/>
                  </a:schemeClr>
                </a:solidFill>
              </a:rPr>
              <a:t>To avoid penalty  person needs to have “</a:t>
            </a:r>
            <a:r>
              <a:rPr lang="en-US" dirty="0">
                <a:solidFill>
                  <a:schemeClr val="tx1">
                    <a:lumMod val="65000"/>
                    <a:lumOff val="35000"/>
                  </a:schemeClr>
                </a:solidFill>
              </a:rPr>
              <a:t>minimum essential  coverage”: </a:t>
            </a:r>
            <a:endParaRPr lang="en-US" dirty="0" smtClean="0">
              <a:solidFill>
                <a:schemeClr val="tx1">
                  <a:lumMod val="65000"/>
                  <a:lumOff val="35000"/>
                </a:schemeClr>
              </a:solidFill>
            </a:endParaRPr>
          </a:p>
          <a:p>
            <a:pPr lvl="1"/>
            <a:r>
              <a:rPr lang="en-US" dirty="0">
                <a:solidFill>
                  <a:schemeClr val="tx1">
                    <a:lumMod val="65000"/>
                    <a:lumOff val="35000"/>
                  </a:schemeClr>
                </a:solidFill>
              </a:rPr>
              <a:t>C</a:t>
            </a:r>
            <a:r>
              <a:rPr lang="en-US" dirty="0" smtClean="0">
                <a:solidFill>
                  <a:schemeClr val="tx1">
                    <a:lumMod val="65000"/>
                    <a:lumOff val="35000"/>
                  </a:schemeClr>
                </a:solidFill>
              </a:rPr>
              <a:t>ould </a:t>
            </a:r>
            <a:r>
              <a:rPr lang="en-US" dirty="0">
                <a:solidFill>
                  <a:schemeClr val="tx1">
                    <a:lumMod val="65000"/>
                    <a:lumOff val="35000"/>
                  </a:schemeClr>
                </a:solidFill>
              </a:rPr>
              <a:t>be group, individual or  government plan like  </a:t>
            </a:r>
            <a:r>
              <a:rPr lang="en-US" dirty="0" smtClean="0">
                <a:solidFill>
                  <a:schemeClr val="tx1">
                    <a:lumMod val="65000"/>
                    <a:lumOff val="35000"/>
                  </a:schemeClr>
                </a:solidFill>
              </a:rPr>
              <a:t>Medicaid. </a:t>
            </a:r>
          </a:p>
          <a:p>
            <a:pPr lvl="1"/>
            <a:r>
              <a:rPr lang="en-US" dirty="0" smtClean="0">
                <a:solidFill>
                  <a:schemeClr val="tx1">
                    <a:lumMod val="65000"/>
                    <a:lumOff val="35000"/>
                  </a:schemeClr>
                </a:solidFill>
              </a:rPr>
              <a:t>Min. Essential Covg.: Not a high bar.  Don’t confuse with Essential Health Benefits or with Minimum Value. Must have more than just “excepted benefits” like flat dollar amount per day,  or specified disease or accident only. But most </a:t>
            </a:r>
            <a:r>
              <a:rPr lang="en-US" dirty="0">
                <a:solidFill>
                  <a:schemeClr val="tx1">
                    <a:lumMod val="65000"/>
                    <a:lumOff val="35000"/>
                  </a:schemeClr>
                </a:solidFill>
              </a:rPr>
              <a:t>major </a:t>
            </a:r>
            <a:r>
              <a:rPr lang="en-US" dirty="0" smtClean="0">
                <a:solidFill>
                  <a:schemeClr val="tx1">
                    <a:lumMod val="65000"/>
                    <a:lumOff val="35000"/>
                  </a:schemeClr>
                </a:solidFill>
              </a:rPr>
              <a:t>med, group or individual will satisfy Minimum Essential Coverage. </a:t>
            </a:r>
          </a:p>
          <a:p>
            <a:r>
              <a:rPr lang="en-US" dirty="0" smtClean="0">
                <a:solidFill>
                  <a:schemeClr val="tx1">
                    <a:lumMod val="65000"/>
                    <a:lumOff val="35000"/>
                  </a:schemeClr>
                </a:solidFill>
              </a:rPr>
              <a:t>Exemptions from penalty: </a:t>
            </a:r>
          </a:p>
          <a:p>
            <a:pPr lvl="1"/>
            <a:r>
              <a:rPr lang="en-US" dirty="0" smtClean="0">
                <a:solidFill>
                  <a:schemeClr val="tx1">
                    <a:lumMod val="65000"/>
                    <a:lumOff val="35000"/>
                  </a:schemeClr>
                </a:solidFill>
              </a:rPr>
              <a:t>Cost of insurance exceeds 8% of income;</a:t>
            </a:r>
          </a:p>
          <a:p>
            <a:pPr lvl="1"/>
            <a:r>
              <a:rPr lang="en-US" dirty="0" smtClean="0">
                <a:solidFill>
                  <a:schemeClr val="tx1">
                    <a:lumMod val="65000"/>
                    <a:lumOff val="35000"/>
                  </a:schemeClr>
                </a:solidFill>
              </a:rPr>
              <a:t>Household income is below the minimum threshold for filing a return; or</a:t>
            </a:r>
          </a:p>
          <a:p>
            <a:pPr lvl="1"/>
            <a:r>
              <a:rPr lang="en-US" dirty="0" smtClean="0">
                <a:solidFill>
                  <a:schemeClr val="tx1">
                    <a:lumMod val="65000"/>
                    <a:lumOff val="35000"/>
                  </a:schemeClr>
                </a:solidFill>
              </a:rPr>
              <a:t>Religious objection, Indian Tribe, incarcerated.</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C0909587-D81C-49DC-A1E9-25A4A87A8BD4}" type="slidenum">
              <a:rPr lang="en-US" smtClean="0"/>
              <a:t>17</a:t>
            </a:fld>
            <a:endParaRPr lang="en-US"/>
          </a:p>
        </p:txBody>
      </p:sp>
    </p:spTree>
    <p:extLst>
      <p:ext uri="{BB962C8B-B14F-4D97-AF65-F5344CB8AC3E}">
        <p14:creationId xmlns:p14="http://schemas.microsoft.com/office/powerpoint/2010/main" val="24372097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Guaranteed Issue and Rating</a:t>
            </a:r>
            <a:endParaRPr lang="en-US" dirty="0">
              <a:solidFill>
                <a:schemeClr val="accent2">
                  <a:lumMod val="75000"/>
                </a:schemeClr>
              </a:solidFill>
            </a:endParaRPr>
          </a:p>
        </p:txBody>
      </p:sp>
      <p:sp>
        <p:nvSpPr>
          <p:cNvPr id="3" name="Content Placeholder 2"/>
          <p:cNvSpPr>
            <a:spLocks noGrp="1"/>
          </p:cNvSpPr>
          <p:nvPr>
            <p:ph idx="1"/>
          </p:nvPr>
        </p:nvSpPr>
        <p:spPr>
          <a:xfrm>
            <a:off x="457200" y="1981200"/>
            <a:ext cx="7010400" cy="4267200"/>
          </a:xfrm>
        </p:spPr>
        <p:txBody>
          <a:bodyPr>
            <a:normAutofit fontScale="85000" lnSpcReduction="20000"/>
          </a:bodyPr>
          <a:lstStyle/>
          <a:p>
            <a:r>
              <a:rPr lang="en-US" dirty="0">
                <a:solidFill>
                  <a:schemeClr val="tx1">
                    <a:lumMod val="65000"/>
                    <a:lumOff val="35000"/>
                  </a:schemeClr>
                </a:solidFill>
              </a:rPr>
              <a:t>I</a:t>
            </a:r>
            <a:r>
              <a:rPr lang="en-US" dirty="0" smtClean="0">
                <a:solidFill>
                  <a:schemeClr val="tx1">
                    <a:lumMod val="65000"/>
                    <a:lumOff val="35000"/>
                  </a:schemeClr>
                </a:solidFill>
              </a:rPr>
              <a:t>ssuers </a:t>
            </a:r>
            <a:r>
              <a:rPr lang="en-US" dirty="0">
                <a:solidFill>
                  <a:schemeClr val="tx1">
                    <a:lumMod val="65000"/>
                    <a:lumOff val="35000"/>
                  </a:schemeClr>
                </a:solidFill>
              </a:rPr>
              <a:t>in the individual and group </a:t>
            </a:r>
            <a:r>
              <a:rPr lang="en-US" dirty="0" smtClean="0">
                <a:solidFill>
                  <a:schemeClr val="tx1">
                    <a:lumMod val="65000"/>
                    <a:lumOff val="35000"/>
                  </a:schemeClr>
                </a:solidFill>
              </a:rPr>
              <a:t>markets must </a:t>
            </a:r>
            <a:r>
              <a:rPr lang="en-US" dirty="0">
                <a:solidFill>
                  <a:schemeClr val="tx1">
                    <a:lumMod val="65000"/>
                    <a:lumOff val="35000"/>
                  </a:schemeClr>
                </a:solidFill>
              </a:rPr>
              <a:t>accept every employer and individual </a:t>
            </a:r>
            <a:r>
              <a:rPr lang="en-US" dirty="0" smtClean="0">
                <a:solidFill>
                  <a:schemeClr val="tx1">
                    <a:lumMod val="65000"/>
                    <a:lumOff val="35000"/>
                  </a:schemeClr>
                </a:solidFill>
              </a:rPr>
              <a:t>applying for coverage.</a:t>
            </a:r>
            <a:endParaRPr lang="en-US" dirty="0">
              <a:solidFill>
                <a:schemeClr val="tx1">
                  <a:lumMod val="65000"/>
                  <a:lumOff val="35000"/>
                </a:schemeClr>
              </a:solidFill>
            </a:endParaRPr>
          </a:p>
          <a:p>
            <a:r>
              <a:rPr lang="en-US" dirty="0" smtClean="0">
                <a:solidFill>
                  <a:schemeClr val="tx1">
                    <a:lumMod val="65000"/>
                    <a:lumOff val="35000"/>
                  </a:schemeClr>
                </a:solidFill>
              </a:rPr>
              <a:t>Effective policy or plan years on or after January 1, 2014, individual and small group will be subject to new rating requirements:</a:t>
            </a:r>
          </a:p>
          <a:p>
            <a:pPr lvl="1"/>
            <a:r>
              <a:rPr lang="en-US" dirty="0" smtClean="0">
                <a:solidFill>
                  <a:schemeClr val="tx1">
                    <a:lumMod val="65000"/>
                    <a:lumOff val="35000"/>
                  </a:schemeClr>
                </a:solidFill>
              </a:rPr>
              <a:t>Individual or family</a:t>
            </a:r>
          </a:p>
          <a:p>
            <a:pPr lvl="1"/>
            <a:r>
              <a:rPr lang="en-US" dirty="0" smtClean="0">
                <a:solidFill>
                  <a:schemeClr val="tx1">
                    <a:lumMod val="65000"/>
                    <a:lumOff val="35000"/>
                  </a:schemeClr>
                </a:solidFill>
              </a:rPr>
              <a:t>Rating area</a:t>
            </a:r>
          </a:p>
          <a:p>
            <a:pPr lvl="1"/>
            <a:r>
              <a:rPr lang="en-US" dirty="0" smtClean="0">
                <a:solidFill>
                  <a:schemeClr val="tx1">
                    <a:lumMod val="65000"/>
                    <a:lumOff val="35000"/>
                  </a:schemeClr>
                </a:solidFill>
              </a:rPr>
              <a:t>Age (3:1)</a:t>
            </a:r>
          </a:p>
          <a:p>
            <a:pPr lvl="1"/>
            <a:r>
              <a:rPr lang="en-US" dirty="0" smtClean="0">
                <a:solidFill>
                  <a:schemeClr val="tx1">
                    <a:lumMod val="65000"/>
                    <a:lumOff val="35000"/>
                  </a:schemeClr>
                </a:solidFill>
              </a:rPr>
              <a:t>Tobacco (1.5:1)</a:t>
            </a:r>
          </a:p>
          <a:p>
            <a:r>
              <a:rPr lang="en-US" dirty="0" smtClean="0">
                <a:solidFill>
                  <a:schemeClr val="tx1">
                    <a:lumMod val="65000"/>
                    <a:lumOff val="35000"/>
                  </a:schemeClr>
                </a:solidFill>
              </a:rPr>
              <a:t>Health status or gender no longer taken into account.</a:t>
            </a:r>
          </a:p>
          <a:p>
            <a:endParaRPr lang="en-US" dirty="0" smtClean="0">
              <a:solidFill>
                <a:schemeClr val="bg1">
                  <a:lumMod val="50000"/>
                </a:schemeClr>
              </a:solidFill>
            </a:endParaRPr>
          </a:p>
          <a:p>
            <a:pPr lvl="1"/>
            <a:endParaRPr lang="en-US"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C0909587-D81C-49DC-A1E9-25A4A87A8BD4}" type="slidenum">
              <a:rPr lang="en-US" smtClean="0"/>
              <a:t>18</a:t>
            </a:fld>
            <a:endParaRPr lang="en-US"/>
          </a:p>
        </p:txBody>
      </p:sp>
    </p:spTree>
    <p:extLst>
      <p:ext uri="{BB962C8B-B14F-4D97-AF65-F5344CB8AC3E}">
        <p14:creationId xmlns:p14="http://schemas.microsoft.com/office/powerpoint/2010/main" val="2489209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7359" t="9937" r="13962" b="80126"/>
          <a:stretch/>
        </p:blipFill>
        <p:spPr>
          <a:xfrm>
            <a:off x="559394" y="1981200"/>
            <a:ext cx="3022006" cy="785324"/>
          </a:xfrm>
          <a:prstGeom prst="rect">
            <a:avLst/>
          </a:prstGeom>
        </p:spPr>
      </p:pic>
      <p:sp>
        <p:nvSpPr>
          <p:cNvPr id="2" name="Title 1"/>
          <p:cNvSpPr>
            <a:spLocks noGrp="1"/>
          </p:cNvSpPr>
          <p:nvPr>
            <p:ph type="title"/>
          </p:nvPr>
        </p:nvSpPr>
        <p:spPr/>
        <p:txBody>
          <a:bodyPr/>
          <a:lstStyle/>
          <a:p>
            <a:r>
              <a:rPr lang="en-US" dirty="0" smtClean="0">
                <a:solidFill>
                  <a:schemeClr val="accent2">
                    <a:lumMod val="75000"/>
                  </a:schemeClr>
                </a:solidFill>
              </a:rPr>
              <a:t>Essential Health Benefits</a:t>
            </a:r>
            <a:endParaRPr lang="en-US" dirty="0">
              <a:solidFill>
                <a:schemeClr val="accent2">
                  <a:lumMod val="75000"/>
                </a:schemeClr>
              </a:solidFill>
            </a:endParaRPr>
          </a:p>
        </p:txBody>
      </p:sp>
      <p:sp>
        <p:nvSpPr>
          <p:cNvPr id="3" name="Content Placeholder 2"/>
          <p:cNvSpPr>
            <a:spLocks noGrp="1"/>
          </p:cNvSpPr>
          <p:nvPr>
            <p:ph idx="1"/>
          </p:nvPr>
        </p:nvSpPr>
        <p:spPr>
          <a:xfrm>
            <a:off x="533400" y="2895600"/>
            <a:ext cx="3200400" cy="3505200"/>
          </a:xfrm>
        </p:spPr>
        <p:txBody>
          <a:bodyPr>
            <a:normAutofit/>
          </a:bodyPr>
          <a:lstStyle/>
          <a:p>
            <a:pPr marL="0" indent="0">
              <a:buNone/>
            </a:pPr>
            <a:r>
              <a:rPr lang="en-US" sz="2100" dirty="0" smtClean="0">
                <a:solidFill>
                  <a:schemeClr val="tx1">
                    <a:lumMod val="65000"/>
                    <a:lumOff val="35000"/>
                  </a:schemeClr>
                </a:solidFill>
              </a:rPr>
              <a:t>Every health insurance plan for individuals, families and small employers (2-50 employees) must include 10 Essential Health Benefits, as defined by the federal government.</a:t>
            </a:r>
            <a:endParaRPr lang="en-US" sz="2100" dirty="0">
              <a:solidFill>
                <a:schemeClr val="tx1">
                  <a:lumMod val="65000"/>
                  <a:lumOff val="35000"/>
                </a:schemeClr>
              </a:solidFill>
            </a:endParaRPr>
          </a:p>
        </p:txBody>
      </p:sp>
      <p:sp>
        <p:nvSpPr>
          <p:cNvPr id="7" name="Slide Number Placeholder 6"/>
          <p:cNvSpPr>
            <a:spLocks noGrp="1"/>
          </p:cNvSpPr>
          <p:nvPr>
            <p:ph type="sldNum" sz="quarter" idx="12"/>
          </p:nvPr>
        </p:nvSpPr>
        <p:spPr/>
        <p:txBody>
          <a:bodyPr/>
          <a:lstStyle/>
          <a:p>
            <a:fld id="{EDAAF4B1-D74A-4EF3-803B-4617FF9B5C87}" type="slidenum">
              <a:rPr lang="en-US" smtClean="0"/>
              <a:t>19</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2979939"/>
              </p:ext>
            </p:extLst>
          </p:nvPr>
        </p:nvGraphicFramePr>
        <p:xfrm>
          <a:off x="3962400" y="2057400"/>
          <a:ext cx="4495800" cy="3901440"/>
        </p:xfrm>
        <a:graphic>
          <a:graphicData uri="http://schemas.openxmlformats.org/drawingml/2006/table">
            <a:tbl>
              <a:tblPr firstRow="1" bandRow="1">
                <a:tableStyleId>{5C22544A-7EE6-4342-B048-85BDC9FD1C3A}</a:tableStyleId>
              </a:tblPr>
              <a:tblGrid>
                <a:gridCol w="310055"/>
                <a:gridCol w="4185745"/>
              </a:tblGrid>
              <a:tr h="149352">
                <a:tc gridSpan="2">
                  <a:txBody>
                    <a:bodyPr/>
                    <a:lstStyle/>
                    <a:p>
                      <a:r>
                        <a:rPr lang="en-US" sz="2200" baseline="0" dirty="0" smtClean="0">
                          <a:solidFill>
                            <a:schemeClr val="accent1"/>
                          </a:solidFill>
                        </a:rPr>
                        <a:t>10 Essential Health Benefits</a:t>
                      </a:r>
                      <a:endParaRPr lang="en-US" sz="2200" dirty="0">
                        <a:solidFill>
                          <a:schemeClr val="accent1"/>
                        </a:solidFill>
                        <a:latin typeface="Arial Black" pitchFamily="34" charset="0"/>
                      </a:endParaRPr>
                    </a:p>
                  </a:txBody>
                  <a:tcPr anchor="ctr">
                    <a:noFill/>
                  </a:tcPr>
                </a:tc>
                <a:tc hMerge="1">
                  <a:txBody>
                    <a:bodyPr/>
                    <a:lstStyle/>
                    <a:p>
                      <a:endParaRPr lang="en-US" sz="1800" dirty="0">
                        <a:solidFill>
                          <a:schemeClr val="accent4"/>
                        </a:solidFill>
                        <a:latin typeface="Arial Black" pitchFamily="34" charset="0"/>
                      </a:endParaRPr>
                    </a:p>
                  </a:txBody>
                  <a:tcPr anchor="ctr">
                    <a:solidFill>
                      <a:schemeClr val="bg1"/>
                    </a:solidFill>
                  </a:tcPr>
                </a:tc>
              </a:tr>
              <a:tr h="238760">
                <a:tc>
                  <a:txBody>
                    <a:bodyPr/>
                    <a:lstStyle/>
                    <a:p>
                      <a:pPr algn="ctr"/>
                      <a:r>
                        <a:rPr lang="en-US" sz="1400" b="1" dirty="0" smtClean="0">
                          <a:solidFill>
                            <a:schemeClr val="accent1"/>
                          </a:solidFill>
                        </a:rPr>
                        <a:t>1</a:t>
                      </a:r>
                      <a:endParaRPr lang="en-US" sz="1400" b="1" dirty="0">
                        <a:solidFill>
                          <a:schemeClr val="accent1"/>
                        </a:solidFill>
                        <a:latin typeface="Arial Black" pitchFamily="34" charset="0"/>
                      </a:endParaRPr>
                    </a:p>
                  </a:txBody>
                  <a:tcPr marL="9144" marR="0"/>
                </a:tc>
                <a:tc>
                  <a:txBody>
                    <a:bodyPr/>
                    <a:lstStyle/>
                    <a:p>
                      <a:r>
                        <a:rPr lang="en-US" sz="1400" dirty="0" smtClean="0">
                          <a:solidFill>
                            <a:schemeClr val="tx1">
                              <a:lumMod val="65000"/>
                              <a:lumOff val="35000"/>
                            </a:schemeClr>
                          </a:solidFill>
                        </a:rPr>
                        <a:t>Outpatient services</a:t>
                      </a:r>
                      <a:endParaRPr lang="en-US" sz="1400" dirty="0">
                        <a:solidFill>
                          <a:schemeClr val="tx1">
                            <a:lumMod val="65000"/>
                            <a:lumOff val="35000"/>
                          </a:schemeClr>
                        </a:solidFill>
                      </a:endParaRPr>
                    </a:p>
                  </a:txBody>
                  <a:tcPr anchor="ctr"/>
                </a:tc>
              </a:tr>
              <a:tr h="152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1"/>
                          </a:solidFill>
                        </a:rPr>
                        <a:t>2</a:t>
                      </a:r>
                      <a:endParaRPr lang="en-US" sz="1400" b="1" dirty="0" smtClean="0">
                        <a:solidFill>
                          <a:schemeClr val="accent1"/>
                        </a:solidFill>
                        <a:latin typeface="Arial Black" pitchFamily="34" charset="0"/>
                      </a:endParaRPr>
                    </a:p>
                  </a:txBody>
                  <a:tcPr marL="9144" marR="0"/>
                </a:tc>
                <a:tc>
                  <a:txBody>
                    <a:bodyPr/>
                    <a:lstStyle/>
                    <a:p>
                      <a:r>
                        <a:rPr lang="en-US" sz="1400" dirty="0" smtClean="0">
                          <a:solidFill>
                            <a:schemeClr val="tx1">
                              <a:lumMod val="65000"/>
                              <a:lumOff val="35000"/>
                            </a:schemeClr>
                          </a:solidFill>
                        </a:rPr>
                        <a:t>Emergency services</a:t>
                      </a:r>
                      <a:endParaRPr lang="en-US" sz="1400" dirty="0">
                        <a:solidFill>
                          <a:schemeClr val="tx1">
                            <a:lumMod val="65000"/>
                            <a:lumOff val="35000"/>
                          </a:schemeClr>
                        </a:solidFill>
                      </a:endParaRPr>
                    </a:p>
                  </a:txBody>
                  <a:tcPr anchor="ct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1"/>
                          </a:solidFill>
                        </a:rPr>
                        <a:t>3</a:t>
                      </a:r>
                      <a:endParaRPr lang="en-US" sz="1400" b="1" dirty="0" smtClean="0">
                        <a:solidFill>
                          <a:schemeClr val="accent1"/>
                        </a:solidFill>
                        <a:latin typeface="Arial Black" pitchFamily="34" charset="0"/>
                      </a:endParaRPr>
                    </a:p>
                  </a:txBody>
                  <a:tcPr marL="9144" marR="0"/>
                </a:tc>
                <a:tc>
                  <a:txBody>
                    <a:bodyPr/>
                    <a:lstStyle/>
                    <a:p>
                      <a:r>
                        <a:rPr lang="en-US" sz="1400" dirty="0" smtClean="0">
                          <a:solidFill>
                            <a:schemeClr val="tx1">
                              <a:lumMod val="65000"/>
                              <a:lumOff val="35000"/>
                            </a:schemeClr>
                          </a:solidFill>
                        </a:rPr>
                        <a:t>Hospitalization</a:t>
                      </a:r>
                      <a:endParaRPr lang="en-US" sz="1400" dirty="0">
                        <a:solidFill>
                          <a:schemeClr val="tx1">
                            <a:lumMod val="65000"/>
                            <a:lumOff val="35000"/>
                          </a:schemeClr>
                        </a:solidFill>
                      </a:endParaRPr>
                    </a:p>
                  </a:txBody>
                  <a:tcPr anchor="ct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1"/>
                          </a:solidFill>
                        </a:rPr>
                        <a:t>4</a:t>
                      </a:r>
                      <a:endParaRPr lang="en-US" sz="1400" b="1" dirty="0" smtClean="0">
                        <a:solidFill>
                          <a:schemeClr val="accent1"/>
                        </a:solidFill>
                        <a:latin typeface="Arial Black" pitchFamily="34" charset="0"/>
                      </a:endParaRPr>
                    </a:p>
                  </a:txBody>
                  <a:tcPr marL="9144" marR="0"/>
                </a:tc>
                <a:tc>
                  <a:txBody>
                    <a:bodyPr/>
                    <a:lstStyle/>
                    <a:p>
                      <a:r>
                        <a:rPr lang="en-US" sz="1400" dirty="0" smtClean="0">
                          <a:solidFill>
                            <a:schemeClr val="tx1">
                              <a:lumMod val="65000"/>
                              <a:lumOff val="35000"/>
                            </a:schemeClr>
                          </a:solidFill>
                        </a:rPr>
                        <a:t>Maternity and newborn care</a:t>
                      </a:r>
                      <a:endParaRPr lang="en-US" sz="1400" dirty="0">
                        <a:solidFill>
                          <a:schemeClr val="tx1">
                            <a:lumMod val="65000"/>
                            <a:lumOff val="35000"/>
                          </a:schemeClr>
                        </a:solidFill>
                      </a:endParaRPr>
                    </a:p>
                  </a:txBody>
                  <a:tcPr anchor="ctr"/>
                </a:tc>
              </a:tr>
              <a:tr h="2194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1"/>
                          </a:solidFill>
                        </a:rPr>
                        <a:t>5</a:t>
                      </a:r>
                      <a:endParaRPr lang="en-US" sz="1400" b="1" dirty="0" smtClean="0">
                        <a:solidFill>
                          <a:schemeClr val="accent1"/>
                        </a:solidFill>
                        <a:latin typeface="Arial Black" pitchFamily="34" charset="0"/>
                      </a:endParaRPr>
                    </a:p>
                  </a:txBody>
                  <a:tcPr marL="9144" marR="0"/>
                </a:tc>
                <a:tc>
                  <a:txBody>
                    <a:bodyPr/>
                    <a:lstStyle/>
                    <a:p>
                      <a:r>
                        <a:rPr lang="en-US" sz="1400" dirty="0" smtClean="0">
                          <a:solidFill>
                            <a:schemeClr val="tx1">
                              <a:lumMod val="65000"/>
                              <a:lumOff val="35000"/>
                            </a:schemeClr>
                          </a:solidFill>
                        </a:rPr>
                        <a:t>Mental health and substance use disorder services, including behavioral health treatment</a:t>
                      </a:r>
                    </a:p>
                  </a:txBody>
                  <a:tcPr anchor="ct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1"/>
                          </a:solidFill>
                        </a:rPr>
                        <a:t>6</a:t>
                      </a:r>
                      <a:endParaRPr lang="en-US" sz="1400" b="1" dirty="0" smtClean="0">
                        <a:solidFill>
                          <a:schemeClr val="accent1"/>
                        </a:solidFill>
                        <a:latin typeface="Arial Black" pitchFamily="34" charset="0"/>
                      </a:endParaRPr>
                    </a:p>
                  </a:txBody>
                  <a:tcPr marL="9144" marR="0"/>
                </a:tc>
                <a:tc>
                  <a:txBody>
                    <a:bodyPr/>
                    <a:lstStyle/>
                    <a:p>
                      <a:r>
                        <a:rPr lang="en-US" sz="1400" dirty="0" smtClean="0">
                          <a:solidFill>
                            <a:schemeClr val="tx1">
                              <a:lumMod val="65000"/>
                              <a:lumOff val="35000"/>
                            </a:schemeClr>
                          </a:solidFill>
                        </a:rPr>
                        <a:t>Prescription drugs</a:t>
                      </a:r>
                      <a:endParaRPr lang="en-US" sz="1400" dirty="0">
                        <a:solidFill>
                          <a:schemeClr val="tx1">
                            <a:lumMod val="65000"/>
                            <a:lumOff val="35000"/>
                          </a:schemeClr>
                        </a:solidFill>
                      </a:endParaRPr>
                    </a:p>
                  </a:txBody>
                  <a:tcPr anchor="ct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1"/>
                          </a:solidFill>
                        </a:rPr>
                        <a:t>7</a:t>
                      </a:r>
                      <a:endParaRPr lang="en-US" sz="1400" b="1" dirty="0" smtClean="0">
                        <a:solidFill>
                          <a:schemeClr val="accent1"/>
                        </a:solidFill>
                        <a:latin typeface="Arial Black" pitchFamily="34" charset="0"/>
                      </a:endParaRPr>
                    </a:p>
                  </a:txBody>
                  <a:tcPr marL="9144" marR="0"/>
                </a:tc>
                <a:tc>
                  <a:txBody>
                    <a:bodyPr/>
                    <a:lstStyle/>
                    <a:p>
                      <a:r>
                        <a:rPr lang="en-US" sz="1400" dirty="0" smtClean="0">
                          <a:solidFill>
                            <a:schemeClr val="tx1">
                              <a:lumMod val="65000"/>
                              <a:lumOff val="35000"/>
                            </a:schemeClr>
                          </a:solidFill>
                        </a:rPr>
                        <a:t>Rehabilitative and </a:t>
                      </a:r>
                      <a:r>
                        <a:rPr lang="en-US" sz="1400" dirty="0" err="1" smtClean="0">
                          <a:solidFill>
                            <a:schemeClr val="tx1">
                              <a:lumMod val="65000"/>
                              <a:lumOff val="35000"/>
                            </a:schemeClr>
                          </a:solidFill>
                        </a:rPr>
                        <a:t>habilitative</a:t>
                      </a:r>
                      <a:r>
                        <a:rPr lang="en-US" sz="1400" dirty="0" smtClean="0">
                          <a:solidFill>
                            <a:schemeClr val="tx1">
                              <a:lumMod val="65000"/>
                              <a:lumOff val="35000"/>
                            </a:schemeClr>
                          </a:solidFill>
                        </a:rPr>
                        <a:t> services and devices</a:t>
                      </a:r>
                      <a:endParaRPr lang="en-US" sz="1400" dirty="0">
                        <a:solidFill>
                          <a:schemeClr val="tx1">
                            <a:lumMod val="65000"/>
                            <a:lumOff val="35000"/>
                          </a:schemeClr>
                        </a:solidFill>
                      </a:endParaRPr>
                    </a:p>
                  </a:txBody>
                  <a:tcPr anchor="ct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1"/>
                          </a:solidFill>
                        </a:rPr>
                        <a:t>8</a:t>
                      </a:r>
                      <a:endParaRPr lang="en-US" sz="1400" b="1" dirty="0" smtClean="0">
                        <a:solidFill>
                          <a:schemeClr val="accent1"/>
                        </a:solidFill>
                        <a:latin typeface="Arial Black" pitchFamily="34" charset="0"/>
                      </a:endParaRPr>
                    </a:p>
                  </a:txBody>
                  <a:tcPr marL="9144" marR="0"/>
                </a:tc>
                <a:tc>
                  <a:txBody>
                    <a:bodyPr/>
                    <a:lstStyle/>
                    <a:p>
                      <a:r>
                        <a:rPr lang="en-US" sz="1400" dirty="0" smtClean="0">
                          <a:solidFill>
                            <a:schemeClr val="tx1">
                              <a:lumMod val="65000"/>
                              <a:lumOff val="35000"/>
                            </a:schemeClr>
                          </a:solidFill>
                        </a:rPr>
                        <a:t>Laboratory services</a:t>
                      </a:r>
                      <a:endParaRPr lang="en-US" sz="1400" dirty="0">
                        <a:solidFill>
                          <a:schemeClr val="tx1">
                            <a:lumMod val="65000"/>
                            <a:lumOff val="35000"/>
                          </a:schemeClr>
                        </a:solidFill>
                      </a:endParaRPr>
                    </a:p>
                  </a:txBody>
                  <a:tcPr anchor="ct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1"/>
                          </a:solidFill>
                        </a:rPr>
                        <a:t>9</a:t>
                      </a:r>
                      <a:endParaRPr lang="en-US" sz="1400" b="1" dirty="0" smtClean="0">
                        <a:solidFill>
                          <a:schemeClr val="accent1"/>
                        </a:solidFill>
                        <a:latin typeface="Arial Black" pitchFamily="34" charset="0"/>
                      </a:endParaRPr>
                    </a:p>
                  </a:txBody>
                  <a:tcPr marL="9144" marR="0"/>
                </a:tc>
                <a:tc>
                  <a:txBody>
                    <a:bodyPr/>
                    <a:lstStyle/>
                    <a:p>
                      <a:r>
                        <a:rPr lang="en-US" sz="1400" dirty="0" smtClean="0">
                          <a:solidFill>
                            <a:schemeClr val="tx1">
                              <a:lumMod val="65000"/>
                              <a:lumOff val="35000"/>
                            </a:schemeClr>
                          </a:solidFill>
                        </a:rPr>
                        <a:t>Preventive and wellness services and chronic </a:t>
                      </a:r>
                    </a:p>
                    <a:p>
                      <a:r>
                        <a:rPr lang="en-US" sz="1400" dirty="0" smtClean="0">
                          <a:solidFill>
                            <a:schemeClr val="tx1">
                              <a:lumMod val="65000"/>
                              <a:lumOff val="35000"/>
                            </a:schemeClr>
                          </a:solidFill>
                        </a:rPr>
                        <a:t>disease management</a:t>
                      </a:r>
                      <a:endParaRPr lang="en-US" sz="1400" dirty="0">
                        <a:solidFill>
                          <a:schemeClr val="tx1">
                            <a:lumMod val="65000"/>
                            <a:lumOff val="35000"/>
                          </a:schemeClr>
                        </a:solidFill>
                      </a:endParaRPr>
                    </a:p>
                  </a:txBody>
                  <a:tcPr anchor="ct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1"/>
                          </a:solidFill>
                        </a:rPr>
                        <a:t>10</a:t>
                      </a:r>
                      <a:endParaRPr lang="en-US" sz="1400" b="1" dirty="0" smtClean="0">
                        <a:solidFill>
                          <a:schemeClr val="accent1"/>
                        </a:solidFill>
                        <a:latin typeface="Arial Black" pitchFamily="34" charset="0"/>
                      </a:endParaRPr>
                    </a:p>
                  </a:txBody>
                  <a:tcPr marL="9144" marR="0"/>
                </a:tc>
                <a:tc>
                  <a:txBody>
                    <a:bodyPr/>
                    <a:lstStyle/>
                    <a:p>
                      <a:r>
                        <a:rPr lang="en-US" sz="1400" dirty="0" smtClean="0">
                          <a:solidFill>
                            <a:schemeClr val="tx1">
                              <a:lumMod val="65000"/>
                              <a:lumOff val="35000"/>
                            </a:schemeClr>
                          </a:solidFill>
                        </a:rPr>
                        <a:t>Pediatric services, including dental and vision care</a:t>
                      </a:r>
                      <a:endParaRPr lang="en-US" sz="1400" dirty="0">
                        <a:solidFill>
                          <a:schemeClr val="tx1">
                            <a:lumMod val="65000"/>
                            <a:lumOff val="35000"/>
                          </a:schemeClr>
                        </a:solidFill>
                      </a:endParaRPr>
                    </a:p>
                  </a:txBody>
                  <a:tcPr anchor="ctr"/>
                </a:tc>
              </a:tr>
            </a:tbl>
          </a:graphicData>
        </a:graphic>
      </p:graphicFrame>
    </p:spTree>
    <p:extLst>
      <p:ext uri="{BB962C8B-B14F-4D97-AF65-F5344CB8AC3E}">
        <p14:creationId xmlns:p14="http://schemas.microsoft.com/office/powerpoint/2010/main" val="2989809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Welcome/Agenda</a:t>
            </a:r>
            <a:endParaRPr lang="en-US" dirty="0">
              <a:solidFill>
                <a:schemeClr val="accent2">
                  <a:lumMod val="75000"/>
                </a:schemeClr>
              </a:solidFill>
            </a:endParaRPr>
          </a:p>
        </p:txBody>
      </p:sp>
      <p:sp>
        <p:nvSpPr>
          <p:cNvPr id="3" name="Content Placeholder 2"/>
          <p:cNvSpPr>
            <a:spLocks noGrp="1"/>
          </p:cNvSpPr>
          <p:nvPr>
            <p:ph idx="1"/>
          </p:nvPr>
        </p:nvSpPr>
        <p:spPr/>
        <p:txBody>
          <a:bodyPr/>
          <a:lstStyle/>
          <a:p>
            <a:r>
              <a:rPr lang="en-US" dirty="0" smtClean="0">
                <a:solidFill>
                  <a:schemeClr val="tx1">
                    <a:lumMod val="65000"/>
                    <a:lumOff val="35000"/>
                  </a:schemeClr>
                </a:solidFill>
              </a:rPr>
              <a:t>Exchanges (“Marketplaces”)</a:t>
            </a:r>
          </a:p>
          <a:p>
            <a:r>
              <a:rPr lang="en-US" dirty="0" smtClean="0">
                <a:solidFill>
                  <a:schemeClr val="tx1">
                    <a:lumMod val="65000"/>
                    <a:lumOff val="35000"/>
                  </a:schemeClr>
                </a:solidFill>
              </a:rPr>
              <a:t>Subsidies</a:t>
            </a:r>
          </a:p>
          <a:p>
            <a:r>
              <a:rPr lang="en-US" dirty="0" smtClean="0">
                <a:solidFill>
                  <a:schemeClr val="tx1">
                    <a:lumMod val="65000"/>
                    <a:lumOff val="35000"/>
                  </a:schemeClr>
                </a:solidFill>
              </a:rPr>
              <a:t>Employer Exchange Notice</a:t>
            </a:r>
          </a:p>
          <a:p>
            <a:r>
              <a:rPr lang="en-US" dirty="0" smtClean="0">
                <a:solidFill>
                  <a:schemeClr val="tx1">
                    <a:lumMod val="65000"/>
                    <a:lumOff val="35000"/>
                  </a:schemeClr>
                </a:solidFill>
              </a:rPr>
              <a:t>Employer Mandate</a:t>
            </a:r>
          </a:p>
          <a:p>
            <a:r>
              <a:rPr lang="en-US" dirty="0" smtClean="0">
                <a:solidFill>
                  <a:schemeClr val="tx1">
                    <a:lumMod val="65000"/>
                    <a:lumOff val="35000"/>
                  </a:schemeClr>
                </a:solidFill>
              </a:rPr>
              <a:t>Individual Mandate</a:t>
            </a:r>
          </a:p>
          <a:p>
            <a:r>
              <a:rPr lang="en-US" dirty="0" smtClean="0">
                <a:solidFill>
                  <a:schemeClr val="tx1">
                    <a:lumMod val="65000"/>
                    <a:lumOff val="35000"/>
                  </a:schemeClr>
                </a:solidFill>
              </a:rPr>
              <a:t>Market and Benefit Reforms</a:t>
            </a:r>
          </a:p>
          <a:p>
            <a:r>
              <a:rPr lang="en-US" dirty="0" smtClean="0">
                <a:solidFill>
                  <a:schemeClr val="tx1">
                    <a:lumMod val="65000"/>
                    <a:lumOff val="35000"/>
                  </a:schemeClr>
                </a:solidFill>
              </a:rPr>
              <a:t>Waiting Periods</a:t>
            </a:r>
          </a:p>
          <a:p>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C0909587-D81C-49DC-A1E9-25A4A87A8BD4}" type="slidenum">
              <a:rPr lang="en-US" smtClean="0"/>
              <a:t>2</a:t>
            </a:fld>
            <a:endParaRPr lang="en-US"/>
          </a:p>
        </p:txBody>
      </p:sp>
    </p:spTree>
    <p:extLst>
      <p:ext uri="{BB962C8B-B14F-4D97-AF65-F5344CB8AC3E}">
        <p14:creationId xmlns:p14="http://schemas.microsoft.com/office/powerpoint/2010/main" val="9442950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4572000" cy="914400"/>
          </a:xfrm>
        </p:spPr>
        <p:txBody>
          <a:bodyPr/>
          <a:lstStyle/>
          <a:p>
            <a:r>
              <a:rPr lang="en-US" dirty="0" smtClean="0">
                <a:solidFill>
                  <a:schemeClr val="accent2">
                    <a:lumMod val="75000"/>
                  </a:schemeClr>
                </a:solidFill>
              </a:rPr>
              <a:t>Actuarial Value (AV)</a:t>
            </a:r>
            <a:endParaRPr lang="en-US" dirty="0">
              <a:solidFill>
                <a:schemeClr val="accent2">
                  <a:lumMod val="75000"/>
                </a:schemeClr>
              </a:solidFill>
            </a:endParaRPr>
          </a:p>
        </p:txBody>
      </p:sp>
      <p:sp>
        <p:nvSpPr>
          <p:cNvPr id="3" name="Content Placeholder 2"/>
          <p:cNvSpPr>
            <a:spLocks noGrp="1"/>
          </p:cNvSpPr>
          <p:nvPr>
            <p:ph idx="1"/>
          </p:nvPr>
        </p:nvSpPr>
        <p:spPr>
          <a:xfrm>
            <a:off x="457200" y="2057400"/>
            <a:ext cx="4419600" cy="4267200"/>
          </a:xfrm>
        </p:spPr>
        <p:txBody>
          <a:bodyPr>
            <a:normAutofit fontScale="77500" lnSpcReduction="20000"/>
          </a:bodyPr>
          <a:lstStyle/>
          <a:p>
            <a:r>
              <a:rPr lang="en-US" sz="2700" dirty="0">
                <a:solidFill>
                  <a:schemeClr val="tx1">
                    <a:lumMod val="65000"/>
                    <a:lumOff val="35000"/>
                  </a:schemeClr>
                </a:solidFill>
              </a:rPr>
              <a:t>All plans on and off of the exchange will need to fit into a metallic tier </a:t>
            </a:r>
            <a:endParaRPr lang="en-US" sz="2700" dirty="0" smtClean="0">
              <a:solidFill>
                <a:schemeClr val="tx1">
                  <a:lumMod val="65000"/>
                  <a:lumOff val="35000"/>
                </a:schemeClr>
              </a:solidFill>
            </a:endParaRPr>
          </a:p>
          <a:p>
            <a:pPr lvl="1"/>
            <a:r>
              <a:rPr lang="en-US" sz="2300" dirty="0" smtClean="0">
                <a:solidFill>
                  <a:schemeClr val="tx1">
                    <a:lumMod val="65000"/>
                    <a:lumOff val="35000"/>
                  </a:schemeClr>
                </a:solidFill>
              </a:rPr>
              <a:t>Actuarial value means the proportion of medical expenses an insurance plan is expected to cover.  For example, a 100% AV would mean the plan would cover 100%</a:t>
            </a:r>
          </a:p>
          <a:p>
            <a:r>
              <a:rPr lang="en-US" sz="2700" dirty="0" smtClean="0">
                <a:solidFill>
                  <a:schemeClr val="tx1">
                    <a:lumMod val="65000"/>
                    <a:lumOff val="35000"/>
                  </a:schemeClr>
                </a:solidFill>
              </a:rPr>
              <a:t>A </a:t>
            </a:r>
            <a:r>
              <a:rPr lang="en-US" sz="2700" dirty="0">
                <a:solidFill>
                  <a:schemeClr val="tx1">
                    <a:lumMod val="65000"/>
                    <a:lumOff val="35000"/>
                  </a:schemeClr>
                </a:solidFill>
              </a:rPr>
              <a:t>calculator, provided by the government, is used to determine AV values</a:t>
            </a:r>
          </a:p>
          <a:p>
            <a:r>
              <a:rPr lang="en-US" sz="2700" dirty="0">
                <a:solidFill>
                  <a:schemeClr val="tx1">
                    <a:lumMod val="65000"/>
                    <a:lumOff val="35000"/>
                  </a:schemeClr>
                </a:solidFill>
              </a:rPr>
              <a:t>Plans can be +/-2% of the AV metallic level</a:t>
            </a:r>
          </a:p>
          <a:p>
            <a:r>
              <a:rPr lang="en-US" sz="2700" dirty="0">
                <a:solidFill>
                  <a:schemeClr val="tx1">
                    <a:lumMod val="65000"/>
                    <a:lumOff val="35000"/>
                  </a:schemeClr>
                </a:solidFill>
              </a:rPr>
              <a:t>All employee sponsored health plans will need to be at least 60% AV (minimum value) in </a:t>
            </a:r>
            <a:r>
              <a:rPr lang="en-US" sz="2700" dirty="0" smtClean="0">
                <a:solidFill>
                  <a:schemeClr val="tx1">
                    <a:lumMod val="65000"/>
                    <a:lumOff val="35000"/>
                  </a:schemeClr>
                </a:solidFill>
              </a:rPr>
              <a:t>2015 </a:t>
            </a:r>
            <a:r>
              <a:rPr lang="en-US" sz="2700" dirty="0">
                <a:solidFill>
                  <a:schemeClr val="tx1">
                    <a:lumMod val="65000"/>
                    <a:lumOff val="35000"/>
                  </a:schemeClr>
                </a:solidFill>
              </a:rPr>
              <a:t>(51+)</a:t>
            </a:r>
          </a:p>
          <a:p>
            <a:endParaRPr lang="en-US" dirty="0" smtClean="0"/>
          </a:p>
          <a:p>
            <a:endParaRPr lang="en-US" dirty="0"/>
          </a:p>
        </p:txBody>
      </p:sp>
      <p:sp>
        <p:nvSpPr>
          <p:cNvPr id="5" name="Slide Number Placeholder 2"/>
          <p:cNvSpPr>
            <a:spLocks noGrp="1"/>
          </p:cNvSpPr>
          <p:nvPr>
            <p:ph type="sldNum" sz="quarter" idx="12"/>
          </p:nvPr>
        </p:nvSpPr>
        <p:spPr/>
        <p:txBody>
          <a:bodyPr/>
          <a:lstStyle/>
          <a:p>
            <a:fld id="{AF0803A9-1AC4-434F-A3ED-96D72E406DF7}" type="slidenum">
              <a:rPr lang="en-US" smtClean="0"/>
              <a:pPr/>
              <a:t>20</a:t>
            </a:fld>
            <a:endParaRPr lang="en-US" dirty="0"/>
          </a:p>
        </p:txBody>
      </p:sp>
      <p:sp>
        <p:nvSpPr>
          <p:cNvPr id="9" name="Title 1"/>
          <p:cNvSpPr txBox="1">
            <a:spLocks/>
          </p:cNvSpPr>
          <p:nvPr/>
        </p:nvSpPr>
        <p:spPr bwMode="auto">
          <a:xfrm>
            <a:off x="5715000" y="1066800"/>
            <a:ext cx="3159301"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lnSpc>
                <a:spcPct val="70000"/>
              </a:lnSpc>
            </a:pPr>
            <a:r>
              <a:rPr lang="en-US" sz="5000" b="1" dirty="0" smtClean="0">
                <a:solidFill>
                  <a:schemeClr val="tx1">
                    <a:lumMod val="65000"/>
                    <a:lumOff val="35000"/>
                  </a:schemeClr>
                </a:solidFill>
              </a:rPr>
              <a:t>90% AV</a:t>
            </a:r>
            <a:r>
              <a:rPr lang="en-US" sz="7500" b="1" dirty="0" smtClean="0">
                <a:solidFill>
                  <a:schemeClr val="tx1">
                    <a:lumMod val="65000"/>
                    <a:lumOff val="35000"/>
                  </a:schemeClr>
                </a:solidFill>
              </a:rPr>
              <a:t/>
            </a:r>
            <a:br>
              <a:rPr lang="en-US" sz="7500" b="1" dirty="0" smtClean="0">
                <a:solidFill>
                  <a:schemeClr val="tx1">
                    <a:lumMod val="65000"/>
                    <a:lumOff val="35000"/>
                  </a:schemeClr>
                </a:solidFill>
              </a:rPr>
            </a:br>
            <a:r>
              <a:rPr lang="en-US" sz="3200" b="1" dirty="0" smtClean="0">
                <a:solidFill>
                  <a:schemeClr val="tx1">
                    <a:lumMod val="65000"/>
                    <a:lumOff val="35000"/>
                  </a:schemeClr>
                </a:solidFill>
              </a:rPr>
              <a:t>platinum</a:t>
            </a:r>
            <a:endParaRPr lang="en-US" sz="3200" b="1" dirty="0">
              <a:solidFill>
                <a:schemeClr val="tx1">
                  <a:lumMod val="65000"/>
                  <a:lumOff val="35000"/>
                </a:schemeClr>
              </a:solidFill>
            </a:endParaRPr>
          </a:p>
        </p:txBody>
      </p:sp>
      <p:sp>
        <p:nvSpPr>
          <p:cNvPr id="10" name="Title 1"/>
          <p:cNvSpPr txBox="1">
            <a:spLocks/>
          </p:cNvSpPr>
          <p:nvPr/>
        </p:nvSpPr>
        <p:spPr bwMode="auto">
          <a:xfrm>
            <a:off x="5715000" y="2362200"/>
            <a:ext cx="3159301"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lnSpc>
                <a:spcPct val="70000"/>
              </a:lnSpc>
            </a:pPr>
            <a:r>
              <a:rPr lang="en-US" sz="5000" b="1" dirty="0" smtClean="0">
                <a:solidFill>
                  <a:srgbClr val="C7994A"/>
                </a:solidFill>
              </a:rPr>
              <a:t>80% AV</a:t>
            </a:r>
            <a:r>
              <a:rPr lang="en-US" sz="7500" b="1" dirty="0" smtClean="0">
                <a:solidFill>
                  <a:srgbClr val="C7994A"/>
                </a:solidFill>
              </a:rPr>
              <a:t/>
            </a:r>
            <a:br>
              <a:rPr lang="en-US" sz="7500" b="1" dirty="0" smtClean="0">
                <a:solidFill>
                  <a:srgbClr val="C7994A"/>
                </a:solidFill>
              </a:rPr>
            </a:br>
            <a:r>
              <a:rPr lang="en-US" sz="3200" b="1" dirty="0" smtClean="0">
                <a:solidFill>
                  <a:srgbClr val="C7994A"/>
                </a:solidFill>
              </a:rPr>
              <a:t>gold</a:t>
            </a:r>
            <a:endParaRPr lang="en-US" sz="3200" b="1" dirty="0">
              <a:solidFill>
                <a:srgbClr val="C7994A"/>
              </a:solidFill>
            </a:endParaRPr>
          </a:p>
        </p:txBody>
      </p:sp>
      <p:sp>
        <p:nvSpPr>
          <p:cNvPr id="11" name="Title 1"/>
          <p:cNvSpPr txBox="1">
            <a:spLocks/>
          </p:cNvSpPr>
          <p:nvPr/>
        </p:nvSpPr>
        <p:spPr bwMode="auto">
          <a:xfrm>
            <a:off x="5715000" y="3657600"/>
            <a:ext cx="3159301"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lnSpc>
                <a:spcPct val="70000"/>
              </a:lnSpc>
            </a:pPr>
            <a:r>
              <a:rPr lang="en-US" sz="5000" b="1" dirty="0" smtClean="0">
                <a:solidFill>
                  <a:srgbClr val="888F98"/>
                </a:solidFill>
              </a:rPr>
              <a:t>70% AV</a:t>
            </a:r>
            <a:r>
              <a:rPr lang="en-US" sz="7500" b="1" dirty="0" smtClean="0">
                <a:solidFill>
                  <a:srgbClr val="888F98"/>
                </a:solidFill>
              </a:rPr>
              <a:t/>
            </a:r>
            <a:br>
              <a:rPr lang="en-US" sz="7500" b="1" dirty="0" smtClean="0">
                <a:solidFill>
                  <a:srgbClr val="888F98"/>
                </a:solidFill>
              </a:rPr>
            </a:br>
            <a:r>
              <a:rPr lang="en-US" sz="3200" b="1" dirty="0" smtClean="0">
                <a:solidFill>
                  <a:srgbClr val="888F98"/>
                </a:solidFill>
              </a:rPr>
              <a:t>silver</a:t>
            </a:r>
            <a:endParaRPr lang="en-US" sz="3200" b="1" dirty="0">
              <a:solidFill>
                <a:srgbClr val="888F98"/>
              </a:solidFill>
            </a:endParaRPr>
          </a:p>
        </p:txBody>
      </p:sp>
      <p:sp>
        <p:nvSpPr>
          <p:cNvPr id="12" name="Title 1"/>
          <p:cNvSpPr txBox="1">
            <a:spLocks/>
          </p:cNvSpPr>
          <p:nvPr/>
        </p:nvSpPr>
        <p:spPr bwMode="auto">
          <a:xfrm>
            <a:off x="5715000" y="4876800"/>
            <a:ext cx="3159301"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lnSpc>
                <a:spcPct val="70000"/>
              </a:lnSpc>
            </a:pPr>
            <a:r>
              <a:rPr lang="en-US" sz="5000" b="1" dirty="0" smtClean="0">
                <a:solidFill>
                  <a:srgbClr val="B06A41"/>
                </a:solidFill>
              </a:rPr>
              <a:t>60% AV</a:t>
            </a:r>
            <a:r>
              <a:rPr lang="en-US" sz="7500" b="1" dirty="0" smtClean="0">
                <a:solidFill>
                  <a:srgbClr val="B06A41"/>
                </a:solidFill>
              </a:rPr>
              <a:t/>
            </a:r>
            <a:br>
              <a:rPr lang="en-US" sz="7500" b="1" dirty="0" smtClean="0">
                <a:solidFill>
                  <a:srgbClr val="B06A41"/>
                </a:solidFill>
              </a:rPr>
            </a:br>
            <a:r>
              <a:rPr lang="en-US" sz="3200" b="1" dirty="0" smtClean="0">
                <a:solidFill>
                  <a:srgbClr val="B06A41"/>
                </a:solidFill>
              </a:rPr>
              <a:t>bronze</a:t>
            </a:r>
            <a:endParaRPr lang="en-US" sz="3200" b="1" dirty="0">
              <a:solidFill>
                <a:srgbClr val="B06A41"/>
              </a:solidFill>
            </a:endParaRPr>
          </a:p>
        </p:txBody>
      </p:sp>
      <p:cxnSp>
        <p:nvCxnSpPr>
          <p:cNvPr id="13" name="Straight Connector 12"/>
          <p:cNvCxnSpPr/>
          <p:nvPr/>
        </p:nvCxnSpPr>
        <p:spPr>
          <a:xfrm>
            <a:off x="5922917" y="2474408"/>
            <a:ext cx="2256825" cy="0"/>
          </a:xfrm>
          <a:prstGeom prst="line">
            <a:avLst/>
          </a:prstGeom>
          <a:ln w="22225" cap="rnd">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922916" y="3753896"/>
            <a:ext cx="2256825" cy="0"/>
          </a:xfrm>
          <a:prstGeom prst="line">
            <a:avLst/>
          </a:prstGeom>
          <a:ln w="22225" cap="rnd">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922917" y="4999056"/>
            <a:ext cx="2256825" cy="0"/>
          </a:xfrm>
          <a:prstGeom prst="line">
            <a:avLst/>
          </a:prstGeom>
          <a:ln w="22225" cap="rnd">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5257800" y="1828800"/>
            <a:ext cx="0" cy="3968326"/>
          </a:xfrm>
          <a:prstGeom prst="line">
            <a:avLst/>
          </a:prstGeom>
          <a:ln w="22225" cap="rnd">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633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Cost-Sharing Requirements</a:t>
            </a:r>
            <a:endParaRPr lang="en-US" dirty="0">
              <a:solidFill>
                <a:schemeClr val="accent2">
                  <a:lumMod val="75000"/>
                </a:schemeClr>
              </a:solidFill>
            </a:endParaRPr>
          </a:p>
        </p:txBody>
      </p:sp>
      <p:sp>
        <p:nvSpPr>
          <p:cNvPr id="3" name="Content Placeholder 2"/>
          <p:cNvSpPr>
            <a:spLocks noGrp="1"/>
          </p:cNvSpPr>
          <p:nvPr>
            <p:ph idx="1"/>
          </p:nvPr>
        </p:nvSpPr>
        <p:spPr>
          <a:xfrm>
            <a:off x="457200" y="1981200"/>
            <a:ext cx="5257800" cy="4267200"/>
          </a:xfrm>
        </p:spPr>
        <p:txBody>
          <a:bodyPr>
            <a:normAutofit fontScale="92500" lnSpcReduction="20000"/>
          </a:bodyPr>
          <a:lstStyle/>
          <a:p>
            <a:r>
              <a:rPr lang="en-US" dirty="0" smtClean="0">
                <a:solidFill>
                  <a:schemeClr val="tx1">
                    <a:lumMod val="65000"/>
                    <a:lumOff val="35000"/>
                  </a:schemeClr>
                </a:solidFill>
              </a:rPr>
              <a:t>Deductibles. For Small group only,  deductibles will be limited to </a:t>
            </a:r>
            <a:r>
              <a:rPr lang="en-US" b="1" dirty="0" smtClean="0">
                <a:solidFill>
                  <a:schemeClr val="accent1"/>
                </a:solidFill>
                <a:latin typeface="Arial Narrow" pitchFamily="34" charset="0"/>
              </a:rPr>
              <a:t>$2,000 </a:t>
            </a:r>
            <a:r>
              <a:rPr lang="en-US" dirty="0" smtClean="0">
                <a:solidFill>
                  <a:schemeClr val="tx1">
                    <a:lumMod val="65000"/>
                    <a:lumOff val="35000"/>
                  </a:schemeClr>
                </a:solidFill>
              </a:rPr>
              <a:t>(self) and </a:t>
            </a:r>
            <a:r>
              <a:rPr lang="en-US" b="1" dirty="0" smtClean="0">
                <a:solidFill>
                  <a:schemeClr val="accent1"/>
                </a:solidFill>
                <a:latin typeface="Arial Narrow" pitchFamily="34" charset="0"/>
              </a:rPr>
              <a:t>$4,000 </a:t>
            </a:r>
            <a:r>
              <a:rPr lang="en-US" dirty="0" smtClean="0">
                <a:solidFill>
                  <a:schemeClr val="tx1">
                    <a:lumMod val="65000"/>
                    <a:lumOff val="35000"/>
                  </a:schemeClr>
                </a:solidFill>
              </a:rPr>
              <a:t>(family) in 2014.</a:t>
            </a:r>
          </a:p>
          <a:p>
            <a:pPr lvl="1"/>
            <a:r>
              <a:rPr lang="en-US" dirty="0" smtClean="0">
                <a:solidFill>
                  <a:schemeClr val="tx1">
                    <a:lumMod val="65000"/>
                    <a:lumOff val="35000"/>
                  </a:schemeClr>
                </a:solidFill>
              </a:rPr>
              <a:t>Insurers may exceed the annual deductible if they cannot meet a metallic level.</a:t>
            </a:r>
          </a:p>
          <a:p>
            <a:pPr lvl="1"/>
            <a:r>
              <a:rPr lang="en-US" dirty="0" smtClean="0">
                <a:solidFill>
                  <a:schemeClr val="tx1">
                    <a:lumMod val="65000"/>
                    <a:lumOff val="35000"/>
                  </a:schemeClr>
                </a:solidFill>
              </a:rPr>
              <a:t>This is positive, because most carriers will not be able to meet the bronze level.</a:t>
            </a:r>
          </a:p>
          <a:p>
            <a:r>
              <a:rPr lang="en-US" dirty="0" smtClean="0">
                <a:solidFill>
                  <a:schemeClr val="tx1">
                    <a:lumMod val="65000"/>
                    <a:lumOff val="35000"/>
                  </a:schemeClr>
                </a:solidFill>
              </a:rPr>
              <a:t>Cost-sharing limits do not apply to out-of-network benefits. </a:t>
            </a:r>
          </a:p>
        </p:txBody>
      </p:sp>
      <p:sp>
        <p:nvSpPr>
          <p:cNvPr id="4" name="Slide Number Placeholder 3"/>
          <p:cNvSpPr>
            <a:spLocks noGrp="1"/>
          </p:cNvSpPr>
          <p:nvPr>
            <p:ph type="sldNum" sz="quarter" idx="12"/>
          </p:nvPr>
        </p:nvSpPr>
        <p:spPr/>
        <p:txBody>
          <a:bodyPr/>
          <a:lstStyle/>
          <a:p>
            <a:fld id="{C0909587-D81C-49DC-A1E9-25A4A87A8BD4}" type="slidenum">
              <a:rPr lang="en-US" smtClean="0"/>
              <a:t>21</a:t>
            </a:fld>
            <a:endParaRPr lang="en-US"/>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6667" t="50000" r="57647" b="16471"/>
          <a:stretch/>
        </p:blipFill>
        <p:spPr>
          <a:xfrm>
            <a:off x="6096000" y="2590799"/>
            <a:ext cx="2590800" cy="2536413"/>
          </a:xfrm>
          <a:prstGeom prst="rect">
            <a:avLst/>
          </a:prstGeom>
        </p:spPr>
      </p:pic>
    </p:spTree>
    <p:extLst>
      <p:ext uri="{BB962C8B-B14F-4D97-AF65-F5344CB8AC3E}">
        <p14:creationId xmlns:p14="http://schemas.microsoft.com/office/powerpoint/2010/main" val="12956755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accent2">
                    <a:lumMod val="75000"/>
                  </a:schemeClr>
                </a:solidFill>
              </a:rPr>
              <a:t>Out of Pocket Limits</a:t>
            </a:r>
            <a:endParaRPr lang="en-US" dirty="0">
              <a:solidFill>
                <a:schemeClr val="accent2">
                  <a:lumMod val="75000"/>
                </a:schemeClr>
              </a:solidFill>
            </a:endParaRPr>
          </a:p>
        </p:txBody>
      </p:sp>
      <p:sp>
        <p:nvSpPr>
          <p:cNvPr id="11" name="Content Placeholder 10"/>
          <p:cNvSpPr>
            <a:spLocks noGrp="1"/>
          </p:cNvSpPr>
          <p:nvPr>
            <p:ph idx="1"/>
          </p:nvPr>
        </p:nvSpPr>
        <p:spPr>
          <a:xfrm>
            <a:off x="457200" y="1905000"/>
            <a:ext cx="4495800" cy="3124200"/>
          </a:xfrm>
        </p:spPr>
        <p:txBody>
          <a:bodyPr>
            <a:normAutofit/>
          </a:bodyPr>
          <a:lstStyle/>
          <a:p>
            <a:pPr marL="228600" lvl="1" indent="-228600">
              <a:buFont typeface="Arial" pitchFamily="34" charset="0"/>
              <a:buChar char="•"/>
            </a:pPr>
            <a:r>
              <a:rPr lang="en-US" sz="2000" dirty="0">
                <a:solidFill>
                  <a:schemeClr val="tx1">
                    <a:lumMod val="65000"/>
                    <a:lumOff val="35000"/>
                  </a:schemeClr>
                </a:solidFill>
              </a:rPr>
              <a:t>$6,350 self/$12,700 family, indexed to increase by inflation yearly, same as HSA plans. </a:t>
            </a:r>
          </a:p>
          <a:p>
            <a:pPr marL="228600" lvl="1" indent="-228600">
              <a:buFont typeface="Arial" pitchFamily="34" charset="0"/>
              <a:buChar char="•"/>
            </a:pPr>
            <a:r>
              <a:rPr lang="en-US" sz="2000" dirty="0">
                <a:solidFill>
                  <a:schemeClr val="tx1">
                    <a:lumMod val="65000"/>
                    <a:lumOff val="35000"/>
                  </a:schemeClr>
                </a:solidFill>
              </a:rPr>
              <a:t>Applies to Individual Market and all size groups, including self insured.</a:t>
            </a:r>
          </a:p>
          <a:p>
            <a:pPr marL="228600" lvl="1" indent="-228600">
              <a:buFont typeface="Arial" pitchFamily="34" charset="0"/>
              <a:buChar char="•"/>
            </a:pPr>
            <a:r>
              <a:rPr lang="en-US" sz="2000" dirty="0">
                <a:solidFill>
                  <a:schemeClr val="tx1">
                    <a:lumMod val="65000"/>
                    <a:lumOff val="35000"/>
                  </a:schemeClr>
                </a:solidFill>
              </a:rPr>
              <a:t>Applies to Deductible, Coinsurance, and Copayments.</a:t>
            </a:r>
          </a:p>
          <a:p>
            <a:pPr marL="0" indent="0">
              <a:buNone/>
            </a:pPr>
            <a:endParaRPr lang="en-US" sz="2000" dirty="0"/>
          </a:p>
        </p:txBody>
      </p:sp>
      <p:sp>
        <p:nvSpPr>
          <p:cNvPr id="4" name="Slide Number Placeholder 3"/>
          <p:cNvSpPr>
            <a:spLocks noGrp="1"/>
          </p:cNvSpPr>
          <p:nvPr>
            <p:ph type="sldNum" sz="quarter" idx="12"/>
          </p:nvPr>
        </p:nvSpPr>
        <p:spPr>
          <a:xfrm>
            <a:off x="457200" y="6356350"/>
            <a:ext cx="2133600" cy="365125"/>
          </a:xfrm>
        </p:spPr>
        <p:txBody>
          <a:bodyPr/>
          <a:lstStyle/>
          <a:p>
            <a:fld id="{EDAAF4B1-D74A-4EF3-803B-4617FF9B5C87}" type="slidenum">
              <a:rPr lang="en-US" smtClean="0"/>
              <a:pPr/>
              <a:t>22</a:t>
            </a:fld>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9118" t="45098" r="86471" b="45098"/>
          <a:stretch/>
        </p:blipFill>
        <p:spPr>
          <a:xfrm>
            <a:off x="5921189" y="2514600"/>
            <a:ext cx="403411" cy="672352"/>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42589" t="45098" r="50157" b="45098"/>
          <a:stretch/>
        </p:blipFill>
        <p:spPr>
          <a:xfrm>
            <a:off x="5853861" y="3137648"/>
            <a:ext cx="663388" cy="672352"/>
          </a:xfrm>
          <a:prstGeom prst="rect">
            <a:avLst/>
          </a:prstGeom>
        </p:spPr>
      </p:pic>
      <p:sp>
        <p:nvSpPr>
          <p:cNvPr id="3" name="TextBox 2"/>
          <p:cNvSpPr txBox="1"/>
          <p:nvPr/>
        </p:nvSpPr>
        <p:spPr>
          <a:xfrm>
            <a:off x="6575611" y="2670990"/>
            <a:ext cx="2415989" cy="477054"/>
          </a:xfrm>
          <a:prstGeom prst="rect">
            <a:avLst/>
          </a:prstGeom>
          <a:noFill/>
        </p:spPr>
        <p:txBody>
          <a:bodyPr wrap="square" rtlCol="0">
            <a:spAutoFit/>
          </a:bodyPr>
          <a:lstStyle/>
          <a:p>
            <a:r>
              <a:rPr lang="en-US" sz="2500" b="1" dirty="0" smtClean="0">
                <a:solidFill>
                  <a:schemeClr val="tx1">
                    <a:lumMod val="65000"/>
                    <a:lumOff val="35000"/>
                  </a:schemeClr>
                </a:solidFill>
                <a:latin typeface="Arial Narrow" pitchFamily="34" charset="0"/>
              </a:rPr>
              <a:t>$6,350 </a:t>
            </a:r>
            <a:r>
              <a:rPr lang="en-US" dirty="0" smtClean="0">
                <a:solidFill>
                  <a:schemeClr val="tx1">
                    <a:lumMod val="65000"/>
                    <a:lumOff val="35000"/>
                  </a:schemeClr>
                </a:solidFill>
              </a:rPr>
              <a:t>Individuals</a:t>
            </a:r>
            <a:endParaRPr lang="en-US" dirty="0">
              <a:solidFill>
                <a:schemeClr val="tx1">
                  <a:lumMod val="65000"/>
                  <a:lumOff val="35000"/>
                </a:schemeClr>
              </a:solidFill>
            </a:endParaRPr>
          </a:p>
        </p:txBody>
      </p:sp>
      <p:sp>
        <p:nvSpPr>
          <p:cNvPr id="8" name="TextBox 7"/>
          <p:cNvSpPr txBox="1"/>
          <p:nvPr/>
        </p:nvSpPr>
        <p:spPr>
          <a:xfrm>
            <a:off x="6575611" y="3277398"/>
            <a:ext cx="2415989" cy="477054"/>
          </a:xfrm>
          <a:prstGeom prst="rect">
            <a:avLst/>
          </a:prstGeom>
          <a:noFill/>
        </p:spPr>
        <p:txBody>
          <a:bodyPr wrap="square" rtlCol="0">
            <a:spAutoFit/>
          </a:bodyPr>
          <a:lstStyle/>
          <a:p>
            <a:r>
              <a:rPr lang="en-US" sz="2500" b="1" dirty="0" smtClean="0">
                <a:solidFill>
                  <a:schemeClr val="tx1">
                    <a:lumMod val="65000"/>
                    <a:lumOff val="35000"/>
                  </a:schemeClr>
                </a:solidFill>
                <a:latin typeface="Arial Narrow" pitchFamily="34" charset="0"/>
              </a:rPr>
              <a:t>$12,700 </a:t>
            </a:r>
            <a:r>
              <a:rPr lang="en-US" dirty="0" smtClean="0">
                <a:solidFill>
                  <a:schemeClr val="tx1">
                    <a:lumMod val="65000"/>
                    <a:lumOff val="35000"/>
                  </a:schemeClr>
                </a:solidFill>
              </a:rPr>
              <a:t>Families</a:t>
            </a:r>
            <a:endParaRPr lang="en-US" dirty="0">
              <a:solidFill>
                <a:schemeClr val="tx1">
                  <a:lumMod val="65000"/>
                  <a:lumOff val="35000"/>
                </a:schemeClr>
              </a:solidFill>
            </a:endParaRPr>
          </a:p>
        </p:txBody>
      </p:sp>
      <p:sp>
        <p:nvSpPr>
          <p:cNvPr id="9" name="TextBox 8"/>
          <p:cNvSpPr txBox="1"/>
          <p:nvPr/>
        </p:nvSpPr>
        <p:spPr>
          <a:xfrm>
            <a:off x="5562599" y="1600200"/>
            <a:ext cx="3276601" cy="877163"/>
          </a:xfrm>
          <a:prstGeom prst="rect">
            <a:avLst/>
          </a:prstGeom>
          <a:noFill/>
        </p:spPr>
        <p:txBody>
          <a:bodyPr wrap="square" rtlCol="0">
            <a:spAutoFit/>
          </a:bodyPr>
          <a:lstStyle/>
          <a:p>
            <a:r>
              <a:rPr lang="en-US" sz="1700" b="1" dirty="0">
                <a:solidFill>
                  <a:schemeClr val="accent1"/>
                </a:solidFill>
              </a:rPr>
              <a:t>Maximum in-network, out-of-pocket costs for </a:t>
            </a:r>
            <a:r>
              <a:rPr lang="en-US" sz="1700" b="1" dirty="0" smtClean="0">
                <a:solidFill>
                  <a:schemeClr val="accent1"/>
                </a:solidFill>
              </a:rPr>
              <a:t>employees (copays included)</a:t>
            </a:r>
            <a:endParaRPr lang="en-US" sz="1700" b="1" dirty="0">
              <a:solidFill>
                <a:schemeClr val="accent1"/>
              </a:solidFill>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9118" t="45098" r="86471" b="45098"/>
          <a:stretch/>
        </p:blipFill>
        <p:spPr>
          <a:xfrm>
            <a:off x="5921189" y="4814048"/>
            <a:ext cx="403411" cy="672352"/>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42589" t="45098" r="50157" b="45098"/>
          <a:stretch/>
        </p:blipFill>
        <p:spPr>
          <a:xfrm>
            <a:off x="5853861" y="5423648"/>
            <a:ext cx="663388" cy="672352"/>
          </a:xfrm>
          <a:prstGeom prst="rect">
            <a:avLst/>
          </a:prstGeom>
        </p:spPr>
      </p:pic>
      <p:sp>
        <p:nvSpPr>
          <p:cNvPr id="14" name="TextBox 13"/>
          <p:cNvSpPr txBox="1"/>
          <p:nvPr/>
        </p:nvSpPr>
        <p:spPr>
          <a:xfrm>
            <a:off x="6575611" y="5016370"/>
            <a:ext cx="2415989" cy="477054"/>
          </a:xfrm>
          <a:prstGeom prst="rect">
            <a:avLst/>
          </a:prstGeom>
          <a:noFill/>
        </p:spPr>
        <p:txBody>
          <a:bodyPr wrap="square" rtlCol="0">
            <a:spAutoFit/>
          </a:bodyPr>
          <a:lstStyle/>
          <a:p>
            <a:r>
              <a:rPr lang="en-US" sz="2500" b="1" dirty="0" smtClean="0">
                <a:solidFill>
                  <a:schemeClr val="tx1">
                    <a:lumMod val="65000"/>
                    <a:lumOff val="35000"/>
                  </a:schemeClr>
                </a:solidFill>
                <a:latin typeface="Arial Narrow" pitchFamily="34" charset="0"/>
              </a:rPr>
              <a:t>$2,000 </a:t>
            </a:r>
            <a:r>
              <a:rPr lang="en-US" dirty="0" smtClean="0">
                <a:solidFill>
                  <a:schemeClr val="tx1">
                    <a:lumMod val="65000"/>
                    <a:lumOff val="35000"/>
                  </a:schemeClr>
                </a:solidFill>
              </a:rPr>
              <a:t>Individuals</a:t>
            </a:r>
            <a:endParaRPr lang="en-US" dirty="0">
              <a:solidFill>
                <a:schemeClr val="tx1">
                  <a:lumMod val="65000"/>
                  <a:lumOff val="35000"/>
                </a:schemeClr>
              </a:solidFill>
            </a:endParaRPr>
          </a:p>
        </p:txBody>
      </p:sp>
      <p:sp>
        <p:nvSpPr>
          <p:cNvPr id="15" name="TextBox 14"/>
          <p:cNvSpPr txBox="1"/>
          <p:nvPr/>
        </p:nvSpPr>
        <p:spPr>
          <a:xfrm>
            <a:off x="6575611" y="5607424"/>
            <a:ext cx="2415989" cy="477054"/>
          </a:xfrm>
          <a:prstGeom prst="rect">
            <a:avLst/>
          </a:prstGeom>
          <a:noFill/>
        </p:spPr>
        <p:txBody>
          <a:bodyPr wrap="square" rtlCol="0">
            <a:spAutoFit/>
          </a:bodyPr>
          <a:lstStyle/>
          <a:p>
            <a:r>
              <a:rPr lang="en-US" sz="2500" b="1" dirty="0" smtClean="0">
                <a:solidFill>
                  <a:schemeClr val="tx1">
                    <a:lumMod val="65000"/>
                    <a:lumOff val="35000"/>
                  </a:schemeClr>
                </a:solidFill>
                <a:latin typeface="Arial Narrow" pitchFamily="34" charset="0"/>
              </a:rPr>
              <a:t>$4,000 </a:t>
            </a:r>
            <a:r>
              <a:rPr lang="en-US" dirty="0" smtClean="0">
                <a:solidFill>
                  <a:schemeClr val="tx1">
                    <a:lumMod val="65000"/>
                    <a:lumOff val="35000"/>
                  </a:schemeClr>
                </a:solidFill>
              </a:rPr>
              <a:t>Families</a:t>
            </a:r>
            <a:endParaRPr lang="en-US" dirty="0">
              <a:solidFill>
                <a:schemeClr val="tx1">
                  <a:lumMod val="65000"/>
                  <a:lumOff val="35000"/>
                </a:schemeClr>
              </a:solidFill>
            </a:endParaRPr>
          </a:p>
        </p:txBody>
      </p:sp>
      <p:sp>
        <p:nvSpPr>
          <p:cNvPr id="16" name="TextBox 15"/>
          <p:cNvSpPr txBox="1"/>
          <p:nvPr/>
        </p:nvSpPr>
        <p:spPr>
          <a:xfrm>
            <a:off x="5562599" y="4167717"/>
            <a:ext cx="3276601" cy="646331"/>
          </a:xfrm>
          <a:prstGeom prst="rect">
            <a:avLst/>
          </a:prstGeom>
          <a:noFill/>
        </p:spPr>
        <p:txBody>
          <a:bodyPr wrap="square" rtlCol="0">
            <a:spAutoFit/>
          </a:bodyPr>
          <a:lstStyle/>
          <a:p>
            <a:r>
              <a:rPr lang="en-US" b="1" dirty="0">
                <a:solidFill>
                  <a:schemeClr val="accent1"/>
                </a:solidFill>
              </a:rPr>
              <a:t>Maximum </a:t>
            </a:r>
            <a:r>
              <a:rPr lang="en-US" b="1" dirty="0" smtClean="0">
                <a:solidFill>
                  <a:schemeClr val="accent1"/>
                </a:solidFill>
              </a:rPr>
              <a:t>small group deductible </a:t>
            </a:r>
            <a:r>
              <a:rPr lang="en-US" b="1" dirty="0">
                <a:solidFill>
                  <a:schemeClr val="accent1"/>
                </a:solidFill>
              </a:rPr>
              <a:t>for all plans</a:t>
            </a:r>
            <a:r>
              <a:rPr lang="en-US" b="1" dirty="0" smtClean="0">
                <a:solidFill>
                  <a:schemeClr val="accent1"/>
                </a:solidFill>
              </a:rPr>
              <a:t>*</a:t>
            </a:r>
            <a:endParaRPr lang="en-US" b="1" dirty="0">
              <a:solidFill>
                <a:schemeClr val="accent1"/>
              </a:solidFill>
            </a:endParaRPr>
          </a:p>
        </p:txBody>
      </p:sp>
      <p:sp>
        <p:nvSpPr>
          <p:cNvPr id="17" name="TextBox 16"/>
          <p:cNvSpPr txBox="1"/>
          <p:nvPr/>
        </p:nvSpPr>
        <p:spPr>
          <a:xfrm>
            <a:off x="762000" y="5791200"/>
            <a:ext cx="3753970" cy="523220"/>
          </a:xfrm>
          <a:prstGeom prst="rect">
            <a:avLst/>
          </a:prstGeom>
          <a:noFill/>
        </p:spPr>
        <p:txBody>
          <a:bodyPr wrap="square" rtlCol="0">
            <a:spAutoFit/>
          </a:bodyPr>
          <a:lstStyle/>
          <a:p>
            <a:r>
              <a:rPr lang="en-US" sz="1400" b="1" i="1" dirty="0" smtClean="0">
                <a:solidFill>
                  <a:schemeClr val="accent1"/>
                </a:solidFill>
              </a:rPr>
              <a:t>* Groups </a:t>
            </a:r>
            <a:r>
              <a:rPr lang="en-US" sz="1400" b="1" i="1" dirty="0">
                <a:solidFill>
                  <a:schemeClr val="accent1"/>
                </a:solidFill>
              </a:rPr>
              <a:t>can raise this limit if its plan </a:t>
            </a:r>
            <a:r>
              <a:rPr lang="en-US" sz="1400" b="1" i="1" dirty="0" smtClean="0">
                <a:solidFill>
                  <a:schemeClr val="accent1"/>
                </a:solidFill>
              </a:rPr>
              <a:t>cannot </a:t>
            </a:r>
            <a:r>
              <a:rPr lang="en-US" sz="1400" b="1" i="1" dirty="0">
                <a:solidFill>
                  <a:schemeClr val="accent1"/>
                </a:solidFill>
              </a:rPr>
              <a:t>reasonably meet a </a:t>
            </a:r>
            <a:r>
              <a:rPr lang="en-US" sz="1400" b="1" i="1" dirty="0" smtClean="0">
                <a:solidFill>
                  <a:schemeClr val="accent1"/>
                </a:solidFill>
              </a:rPr>
              <a:t>bronze </a:t>
            </a:r>
            <a:r>
              <a:rPr lang="en-US" sz="1400" b="1" i="1" dirty="0">
                <a:solidFill>
                  <a:schemeClr val="accent1"/>
                </a:solidFill>
              </a:rPr>
              <a:t>metallic level</a:t>
            </a:r>
          </a:p>
        </p:txBody>
      </p:sp>
      <p:cxnSp>
        <p:nvCxnSpPr>
          <p:cNvPr id="25" name="Straight Connector 24"/>
          <p:cNvCxnSpPr/>
          <p:nvPr/>
        </p:nvCxnSpPr>
        <p:spPr>
          <a:xfrm flipV="1">
            <a:off x="5105400" y="1899074"/>
            <a:ext cx="0" cy="3968326"/>
          </a:xfrm>
          <a:prstGeom prst="line">
            <a:avLst/>
          </a:prstGeom>
          <a:ln w="22225" cap="rnd">
            <a:solidFill>
              <a:schemeClr val="accent2">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38409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429000" cy="914400"/>
          </a:xfrm>
        </p:spPr>
        <p:txBody>
          <a:bodyPr/>
          <a:lstStyle/>
          <a:p>
            <a:r>
              <a:rPr lang="en-US" dirty="0" smtClean="0">
                <a:solidFill>
                  <a:schemeClr val="accent2">
                    <a:lumMod val="75000"/>
                  </a:schemeClr>
                </a:solidFill>
              </a:rPr>
              <a:t>Waiting Periods</a:t>
            </a:r>
            <a:endParaRPr lang="en-US" dirty="0">
              <a:solidFill>
                <a:schemeClr val="accent2">
                  <a:lumMod val="75000"/>
                </a:schemeClr>
              </a:solidFill>
            </a:endParaRPr>
          </a:p>
        </p:txBody>
      </p:sp>
      <p:sp>
        <p:nvSpPr>
          <p:cNvPr id="3" name="Content Placeholder 2"/>
          <p:cNvSpPr>
            <a:spLocks noGrp="1"/>
          </p:cNvSpPr>
          <p:nvPr>
            <p:ph idx="1"/>
          </p:nvPr>
        </p:nvSpPr>
        <p:spPr>
          <a:xfrm>
            <a:off x="457199" y="2108200"/>
            <a:ext cx="5257801" cy="3911600"/>
          </a:xfrm>
        </p:spPr>
        <p:txBody>
          <a:bodyPr>
            <a:normAutofit fontScale="77500" lnSpcReduction="20000"/>
          </a:bodyPr>
          <a:lstStyle/>
          <a:p>
            <a:pPr>
              <a:lnSpc>
                <a:spcPct val="120000"/>
              </a:lnSpc>
            </a:pPr>
            <a:r>
              <a:rPr lang="en-US" dirty="0">
                <a:solidFill>
                  <a:schemeClr val="tx1">
                    <a:lumMod val="65000"/>
                    <a:lumOff val="35000"/>
                  </a:schemeClr>
                </a:solidFill>
              </a:rPr>
              <a:t>For plan years beginning on or after </a:t>
            </a:r>
            <a:r>
              <a:rPr lang="en-US" b="1" dirty="0">
                <a:solidFill>
                  <a:schemeClr val="accent1"/>
                </a:solidFill>
                <a:latin typeface="Arial" pitchFamily="34" charset="0"/>
                <a:cs typeface="Arial" pitchFamily="34" charset="0"/>
              </a:rPr>
              <a:t>January 1, 2014</a:t>
            </a:r>
            <a:r>
              <a:rPr lang="en-US" dirty="0">
                <a:solidFill>
                  <a:schemeClr val="tx1">
                    <a:lumMod val="65000"/>
                    <a:lumOff val="35000"/>
                  </a:schemeClr>
                </a:solidFill>
              </a:rPr>
              <a:t>, a group health plan or health insurance issuer offering group health insurance coverage shall not apply any waiting period that exceeds 90 days.</a:t>
            </a:r>
          </a:p>
          <a:p>
            <a:pPr>
              <a:lnSpc>
                <a:spcPct val="120000"/>
              </a:lnSpc>
            </a:pPr>
            <a:r>
              <a:rPr lang="en-US" dirty="0">
                <a:solidFill>
                  <a:schemeClr val="tx1">
                    <a:lumMod val="65000"/>
                    <a:lumOff val="35000"/>
                  </a:schemeClr>
                </a:solidFill>
              </a:rPr>
              <a:t>Applies to </a:t>
            </a:r>
            <a:r>
              <a:rPr lang="en-US" dirty="0" smtClean="0">
                <a:solidFill>
                  <a:schemeClr val="tx1">
                    <a:lumMod val="65000"/>
                    <a:lumOff val="35000"/>
                  </a:schemeClr>
                </a:solidFill>
              </a:rPr>
              <a:t>all group business.</a:t>
            </a:r>
          </a:p>
          <a:p>
            <a:pPr>
              <a:lnSpc>
                <a:spcPct val="120000"/>
              </a:lnSpc>
            </a:pPr>
            <a:r>
              <a:rPr lang="en-US" dirty="0" smtClean="0">
                <a:solidFill>
                  <a:schemeClr val="tx1">
                    <a:lumMod val="65000"/>
                    <a:lumOff val="35000"/>
                  </a:schemeClr>
                </a:solidFill>
              </a:rPr>
              <a:t>For 1</a:t>
            </a:r>
            <a:r>
              <a:rPr lang="en-US" baseline="30000" dirty="0" smtClean="0">
                <a:solidFill>
                  <a:schemeClr val="tx1">
                    <a:lumMod val="65000"/>
                    <a:lumOff val="35000"/>
                  </a:schemeClr>
                </a:solidFill>
              </a:rPr>
              <a:t>st</a:t>
            </a:r>
            <a:r>
              <a:rPr lang="en-US" dirty="0" smtClean="0">
                <a:solidFill>
                  <a:schemeClr val="tx1">
                    <a:lumMod val="65000"/>
                    <a:lumOff val="35000"/>
                  </a:schemeClr>
                </a:solidFill>
              </a:rPr>
              <a:t> of the month plans, this is a 60 day waiting period. </a:t>
            </a:r>
            <a:endParaRPr lang="en-US"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fld id="{8FFE0451-EFDE-468C-BA51-1C04ADE1A6D4}" type="slidenum">
              <a:rPr lang="en-US" smtClean="0"/>
              <a:pPr/>
              <a:t>23</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91733">
            <a:off x="6538044" y="2845135"/>
            <a:ext cx="1747811" cy="1849766"/>
          </a:xfrm>
          <a:prstGeom prst="rect">
            <a:avLst/>
          </a:prstGeom>
        </p:spPr>
      </p:pic>
      <p:sp>
        <p:nvSpPr>
          <p:cNvPr id="10" name="Title 1"/>
          <p:cNvSpPr txBox="1">
            <a:spLocks/>
          </p:cNvSpPr>
          <p:nvPr/>
        </p:nvSpPr>
        <p:spPr bwMode="auto">
          <a:xfrm>
            <a:off x="5832299" y="2286000"/>
            <a:ext cx="31593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lnSpc>
                <a:spcPct val="70000"/>
              </a:lnSpc>
            </a:pPr>
            <a:r>
              <a:rPr lang="en-US" sz="5000" b="1" dirty="0" smtClean="0">
                <a:solidFill>
                  <a:schemeClr val="tx1">
                    <a:lumMod val="65000"/>
                    <a:lumOff val="35000"/>
                  </a:schemeClr>
                </a:solidFill>
              </a:rPr>
              <a:t>January</a:t>
            </a:r>
            <a:r>
              <a:rPr lang="en-US" sz="7500" b="1" dirty="0" smtClean="0">
                <a:solidFill>
                  <a:schemeClr val="tx1">
                    <a:lumMod val="65000"/>
                    <a:lumOff val="35000"/>
                  </a:schemeClr>
                </a:solidFill>
              </a:rPr>
              <a:t/>
            </a:r>
            <a:br>
              <a:rPr lang="en-US" sz="7500" b="1" dirty="0" smtClean="0">
                <a:solidFill>
                  <a:schemeClr val="tx1">
                    <a:lumMod val="65000"/>
                    <a:lumOff val="35000"/>
                  </a:schemeClr>
                </a:solidFill>
              </a:rPr>
            </a:br>
            <a:endParaRPr lang="en-US" sz="3200" b="1" dirty="0">
              <a:solidFill>
                <a:schemeClr val="tx1">
                  <a:lumMod val="65000"/>
                  <a:lumOff val="35000"/>
                </a:schemeClr>
              </a:solidFill>
            </a:endParaRPr>
          </a:p>
        </p:txBody>
      </p:sp>
      <p:sp>
        <p:nvSpPr>
          <p:cNvPr id="11" name="Title 1"/>
          <p:cNvSpPr txBox="1">
            <a:spLocks/>
          </p:cNvSpPr>
          <p:nvPr/>
        </p:nvSpPr>
        <p:spPr bwMode="auto">
          <a:xfrm>
            <a:off x="5832299" y="4800600"/>
            <a:ext cx="31593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lnSpc>
                <a:spcPct val="70000"/>
              </a:lnSpc>
            </a:pPr>
            <a:r>
              <a:rPr lang="en-US" sz="5000" b="1" dirty="0" smtClean="0">
                <a:solidFill>
                  <a:schemeClr val="tx1">
                    <a:lumMod val="65000"/>
                    <a:lumOff val="35000"/>
                  </a:schemeClr>
                </a:solidFill>
              </a:rPr>
              <a:t>2014</a:t>
            </a:r>
            <a:r>
              <a:rPr lang="en-US" sz="7500" b="1" dirty="0" smtClean="0">
                <a:solidFill>
                  <a:schemeClr val="tx1">
                    <a:lumMod val="65000"/>
                    <a:lumOff val="35000"/>
                  </a:schemeClr>
                </a:solidFill>
              </a:rPr>
              <a:t/>
            </a:r>
            <a:br>
              <a:rPr lang="en-US" sz="7500" b="1" dirty="0" smtClean="0">
                <a:solidFill>
                  <a:schemeClr val="tx1">
                    <a:lumMod val="65000"/>
                    <a:lumOff val="35000"/>
                  </a:schemeClr>
                </a:solidFill>
              </a:rPr>
            </a:br>
            <a:endParaRPr lang="en-US" sz="3200" b="1" dirty="0">
              <a:solidFill>
                <a:schemeClr val="tx1">
                  <a:lumMod val="65000"/>
                  <a:lumOff val="35000"/>
                </a:schemeClr>
              </a:solidFill>
            </a:endParaRPr>
          </a:p>
        </p:txBody>
      </p:sp>
    </p:spTree>
    <p:extLst>
      <p:ext uri="{BB962C8B-B14F-4D97-AF65-F5344CB8AC3E}">
        <p14:creationId xmlns:p14="http://schemas.microsoft.com/office/powerpoint/2010/main" val="354263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3200400"/>
            <a:ext cx="3505200" cy="2895599"/>
            <a:chOff x="0" y="3200400"/>
            <a:chExt cx="3505200" cy="2895599"/>
          </a:xfrm>
        </p:grpSpPr>
        <p:sp>
          <p:nvSpPr>
            <p:cNvPr id="8" name="Rectangle 7"/>
            <p:cNvSpPr/>
            <p:nvPr/>
          </p:nvSpPr>
          <p:spPr>
            <a:xfrm>
              <a:off x="0" y="3200400"/>
              <a:ext cx="2977896" cy="28955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462037" y="3200400"/>
              <a:ext cx="2043163" cy="289559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itle 1"/>
          <p:cNvSpPr>
            <a:spLocks noGrp="1"/>
          </p:cNvSpPr>
          <p:nvPr>
            <p:ph type="title"/>
          </p:nvPr>
        </p:nvSpPr>
        <p:spPr/>
        <p:txBody>
          <a:bodyPr/>
          <a:lstStyle/>
          <a:p>
            <a:r>
              <a:rPr lang="en-US" dirty="0" smtClean="0">
                <a:solidFill>
                  <a:schemeClr val="accent2">
                    <a:lumMod val="75000"/>
                  </a:schemeClr>
                </a:solidFill>
              </a:rPr>
              <a:t>Don’t Panic Yet…</a:t>
            </a:r>
            <a:endParaRPr lang="en-US" dirty="0">
              <a:solidFill>
                <a:schemeClr val="accent2">
                  <a:lumMod val="75000"/>
                </a:schemeClr>
              </a:solidFill>
            </a:endParaRPr>
          </a:p>
        </p:txBody>
      </p:sp>
      <p:sp>
        <p:nvSpPr>
          <p:cNvPr id="3" name="Content Placeholder 2"/>
          <p:cNvSpPr>
            <a:spLocks noGrp="1"/>
          </p:cNvSpPr>
          <p:nvPr>
            <p:ph idx="1"/>
          </p:nvPr>
        </p:nvSpPr>
        <p:spPr>
          <a:xfrm>
            <a:off x="457201" y="1905000"/>
            <a:ext cx="7417278" cy="4267200"/>
          </a:xfrm>
        </p:spPr>
        <p:txBody>
          <a:bodyPr/>
          <a:lstStyle/>
          <a:p>
            <a:pPr marL="0" indent="0">
              <a:buNone/>
            </a:pPr>
            <a:r>
              <a:rPr lang="en-US" dirty="0">
                <a:solidFill>
                  <a:schemeClr val="tx1">
                    <a:lumMod val="65000"/>
                    <a:lumOff val="35000"/>
                  </a:schemeClr>
                </a:solidFill>
              </a:rPr>
              <a:t>We are at the end of the beginning – 7 to 10 years of rule making and changes.</a:t>
            </a:r>
          </a:p>
          <a:p>
            <a:pPr marL="0" indent="0">
              <a:buNone/>
            </a:pPr>
            <a:endParaRPr lang="en-US" dirty="0"/>
          </a:p>
        </p:txBody>
      </p:sp>
      <p:sp>
        <p:nvSpPr>
          <p:cNvPr id="2" name="Slide Number Placeholder 1"/>
          <p:cNvSpPr>
            <a:spLocks noGrp="1"/>
          </p:cNvSpPr>
          <p:nvPr>
            <p:ph type="sldNum" sz="quarter" idx="12"/>
          </p:nvPr>
        </p:nvSpPr>
        <p:spPr/>
        <p:txBody>
          <a:bodyPr/>
          <a:lstStyle/>
          <a:p>
            <a:fld id="{C0909587-D81C-49DC-A1E9-25A4A87A8BD4}" type="slidenum">
              <a:rPr lang="en-US" smtClean="0"/>
              <a:t>24</a:t>
            </a:fld>
            <a:endParaRPr lang="en-US"/>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54245" t="36730" r="4623" b="28176"/>
          <a:stretch/>
        </p:blipFill>
        <p:spPr>
          <a:xfrm>
            <a:off x="457200" y="3411716"/>
            <a:ext cx="2466874" cy="1578573"/>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1558" t="14214" r="35696" b="17862"/>
          <a:stretch/>
        </p:blipFill>
        <p:spPr>
          <a:xfrm>
            <a:off x="4495800" y="2909068"/>
            <a:ext cx="3378679" cy="3263132"/>
          </a:xfrm>
          <a:prstGeom prst="rect">
            <a:avLst/>
          </a:prstGeom>
        </p:spPr>
      </p:pic>
      <p:sp>
        <p:nvSpPr>
          <p:cNvPr id="4" name="TextBox 3"/>
          <p:cNvSpPr txBox="1"/>
          <p:nvPr/>
        </p:nvSpPr>
        <p:spPr>
          <a:xfrm>
            <a:off x="304800" y="5029200"/>
            <a:ext cx="3124200" cy="954107"/>
          </a:xfrm>
          <a:prstGeom prst="rect">
            <a:avLst/>
          </a:prstGeom>
          <a:noFill/>
        </p:spPr>
        <p:txBody>
          <a:bodyPr wrap="square" rtlCol="0">
            <a:spAutoFit/>
          </a:bodyPr>
          <a:lstStyle/>
          <a:p>
            <a:r>
              <a:rPr lang="en-US" sz="1400" dirty="0">
                <a:solidFill>
                  <a:schemeClr val="tx1">
                    <a:lumMod val="65000"/>
                    <a:lumOff val="35000"/>
                  </a:schemeClr>
                </a:solidFill>
              </a:rPr>
              <a:t>42% of Americans think the Affordable Care Act is no longer on the books—struck down by Supreme Court or repealed during Presidential election</a:t>
            </a:r>
            <a:r>
              <a:rPr lang="en-US" sz="1400" dirty="0" smtClean="0">
                <a:solidFill>
                  <a:schemeClr val="tx1">
                    <a:lumMod val="65000"/>
                    <a:lumOff val="35000"/>
                  </a:schemeClr>
                </a:solidFill>
              </a:rPr>
              <a:t>.</a:t>
            </a:r>
            <a:endParaRPr lang="en-US" sz="1400" dirty="0">
              <a:solidFill>
                <a:schemeClr val="tx1">
                  <a:lumMod val="65000"/>
                  <a:lumOff val="35000"/>
                </a:schemeClr>
              </a:solidFill>
            </a:endParaRPr>
          </a:p>
        </p:txBody>
      </p:sp>
    </p:spTree>
    <p:extLst>
      <p:ext uri="{BB962C8B-B14F-4D97-AF65-F5344CB8AC3E}">
        <p14:creationId xmlns:p14="http://schemas.microsoft.com/office/powerpoint/2010/main" val="2604297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Legal Disclaimer</a:t>
            </a:r>
            <a:endParaRPr lang="en-US" dirty="0">
              <a:solidFill>
                <a:schemeClr val="accent2">
                  <a:lumMod val="75000"/>
                </a:schemeClr>
              </a:solidFill>
            </a:endParaRPr>
          </a:p>
        </p:txBody>
      </p:sp>
      <p:sp>
        <p:nvSpPr>
          <p:cNvPr id="3" name="Content Placeholder 2"/>
          <p:cNvSpPr>
            <a:spLocks noGrp="1"/>
          </p:cNvSpPr>
          <p:nvPr>
            <p:ph idx="1"/>
          </p:nvPr>
        </p:nvSpPr>
        <p:spPr>
          <a:xfrm>
            <a:off x="457200" y="1981200"/>
            <a:ext cx="6019800" cy="4267200"/>
          </a:xfrm>
        </p:spPr>
        <p:txBody>
          <a:bodyPr>
            <a:noAutofit/>
          </a:bodyPr>
          <a:lstStyle/>
          <a:p>
            <a:r>
              <a:rPr lang="en-US" dirty="0">
                <a:solidFill>
                  <a:schemeClr val="tx1">
                    <a:lumMod val="65000"/>
                    <a:lumOff val="35000"/>
                  </a:schemeClr>
                </a:solidFill>
              </a:rPr>
              <a:t>The information </a:t>
            </a:r>
            <a:r>
              <a:rPr lang="en-US" dirty="0" smtClean="0">
                <a:solidFill>
                  <a:schemeClr val="tx1">
                    <a:lumMod val="65000"/>
                    <a:lumOff val="35000"/>
                  </a:schemeClr>
                </a:solidFill>
              </a:rPr>
              <a:t>presented does </a:t>
            </a:r>
            <a:r>
              <a:rPr lang="en-US" dirty="0">
                <a:solidFill>
                  <a:schemeClr val="tx1">
                    <a:lumMod val="65000"/>
                    <a:lumOff val="35000"/>
                  </a:schemeClr>
                </a:solidFill>
              </a:rPr>
              <a:t>not constitute legal advice and should not be construed as such</a:t>
            </a:r>
            <a:r>
              <a:rPr lang="en-US" dirty="0" smtClean="0">
                <a:solidFill>
                  <a:schemeClr val="tx1">
                    <a:lumMod val="65000"/>
                    <a:lumOff val="35000"/>
                  </a:schemeClr>
                </a:solidFill>
              </a:rPr>
              <a:t>.</a:t>
            </a:r>
          </a:p>
          <a:p>
            <a:r>
              <a:rPr lang="en-US" dirty="0" smtClean="0">
                <a:solidFill>
                  <a:schemeClr val="tx1">
                    <a:lumMod val="65000"/>
                    <a:lumOff val="35000"/>
                  </a:schemeClr>
                </a:solidFill>
              </a:rPr>
              <a:t>All guidance is subject to change.</a:t>
            </a:r>
            <a:endParaRPr lang="en-US"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fld id="{F8680C26-D5AF-422D-8176-665940DED7C8}"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3672082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2895600" cy="914400"/>
          </a:xfrm>
        </p:spPr>
        <p:txBody>
          <a:bodyPr/>
          <a:lstStyle/>
          <a:p>
            <a:r>
              <a:rPr lang="en-US" dirty="0" smtClean="0">
                <a:solidFill>
                  <a:schemeClr val="accent2">
                    <a:lumMod val="75000"/>
                  </a:schemeClr>
                </a:solidFill>
              </a:rPr>
              <a:t>Overview</a:t>
            </a:r>
            <a:endParaRPr lang="en-US" dirty="0">
              <a:solidFill>
                <a:schemeClr val="accent2">
                  <a:lumMod val="75000"/>
                </a:schemeClr>
              </a:solidFill>
            </a:endParaRPr>
          </a:p>
        </p:txBody>
      </p:sp>
      <p:sp>
        <p:nvSpPr>
          <p:cNvPr id="7" name="Slide Number Placeholder 6"/>
          <p:cNvSpPr>
            <a:spLocks noGrp="1"/>
          </p:cNvSpPr>
          <p:nvPr>
            <p:ph type="sldNum" sz="quarter" idx="12"/>
          </p:nvPr>
        </p:nvSpPr>
        <p:spPr/>
        <p:txBody>
          <a:bodyPr/>
          <a:lstStyle/>
          <a:p>
            <a:fld id="{C0909587-D81C-49DC-A1E9-25A4A87A8BD4}" type="slidenum">
              <a:rPr lang="en-US" smtClean="0"/>
              <a:t>4</a:t>
            </a:fld>
            <a:endParaRPr lang="en-US"/>
          </a:p>
        </p:txBody>
      </p:sp>
      <p:sp>
        <p:nvSpPr>
          <p:cNvPr id="6" name="Content Placeholder 2"/>
          <p:cNvSpPr txBox="1">
            <a:spLocks/>
          </p:cNvSpPr>
          <p:nvPr/>
        </p:nvSpPr>
        <p:spPr>
          <a:xfrm>
            <a:off x="533399" y="2362200"/>
            <a:ext cx="7316765" cy="33528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5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solidFill>
                <a:schemeClr val="tx1">
                  <a:lumMod val="65000"/>
                  <a:lumOff val="35000"/>
                </a:schemeClr>
              </a:solidFill>
            </a:endParaRPr>
          </a:p>
          <a:p>
            <a:pPr lvl="1"/>
            <a:r>
              <a:rPr lang="en-US" dirty="0">
                <a:solidFill>
                  <a:schemeClr val="tx1">
                    <a:lumMod val="65000"/>
                    <a:lumOff val="35000"/>
                  </a:schemeClr>
                </a:solidFill>
              </a:rPr>
              <a:t>Supreme Court ruling 2012</a:t>
            </a:r>
          </a:p>
          <a:p>
            <a:r>
              <a:rPr lang="en-US" dirty="0">
                <a:solidFill>
                  <a:schemeClr val="tx1">
                    <a:lumMod val="65000"/>
                    <a:lumOff val="35000"/>
                  </a:schemeClr>
                </a:solidFill>
              </a:rPr>
              <a:t>Aspects of the law are beneficial</a:t>
            </a:r>
          </a:p>
          <a:p>
            <a:pPr lvl="1"/>
            <a:r>
              <a:rPr lang="en-US" dirty="0">
                <a:solidFill>
                  <a:schemeClr val="tx1">
                    <a:lumMod val="65000"/>
                    <a:lumOff val="35000"/>
                  </a:schemeClr>
                </a:solidFill>
              </a:rPr>
              <a:t>Premise of availability to purchase coverage</a:t>
            </a:r>
          </a:p>
          <a:p>
            <a:pPr lvl="1"/>
            <a:r>
              <a:rPr lang="en-US" dirty="0">
                <a:solidFill>
                  <a:schemeClr val="tx1">
                    <a:lumMod val="65000"/>
                    <a:lumOff val="35000"/>
                  </a:schemeClr>
                </a:solidFill>
              </a:rPr>
              <a:t>Preventive benefits</a:t>
            </a:r>
          </a:p>
          <a:p>
            <a:r>
              <a:rPr lang="en-US" dirty="0">
                <a:solidFill>
                  <a:schemeClr val="tx1">
                    <a:lumMod val="65000"/>
                    <a:lumOff val="35000"/>
                  </a:schemeClr>
                </a:solidFill>
              </a:rPr>
              <a:t>Aspects of the law potentially detrimental</a:t>
            </a:r>
          </a:p>
          <a:p>
            <a:pPr lvl="1"/>
            <a:r>
              <a:rPr lang="en-US" dirty="0">
                <a:solidFill>
                  <a:schemeClr val="tx1">
                    <a:lumMod val="65000"/>
                    <a:lumOff val="35000"/>
                  </a:schemeClr>
                </a:solidFill>
              </a:rPr>
              <a:t>Didn’t address underlying problem(s)</a:t>
            </a:r>
          </a:p>
          <a:p>
            <a:pPr lvl="1"/>
            <a:r>
              <a:rPr lang="en-US" dirty="0">
                <a:solidFill>
                  <a:schemeClr val="tx1">
                    <a:lumMod val="65000"/>
                    <a:lumOff val="35000"/>
                  </a:schemeClr>
                </a:solidFill>
              </a:rPr>
              <a:t>Employer responsibilities</a:t>
            </a:r>
          </a:p>
          <a:p>
            <a:pPr lvl="1"/>
            <a:r>
              <a:rPr lang="en-US" dirty="0">
                <a:solidFill>
                  <a:schemeClr val="tx1">
                    <a:lumMod val="65000"/>
                    <a:lumOff val="35000"/>
                  </a:schemeClr>
                </a:solidFill>
              </a:rPr>
              <a:t>Taxes / Fees</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104942"/>
            <a:ext cx="7058522" cy="636809"/>
          </a:xfrm>
          <a:prstGeom prst="rect">
            <a:avLst/>
          </a:prstGeom>
        </p:spPr>
      </p:pic>
    </p:spTree>
    <p:extLst>
      <p:ext uri="{BB962C8B-B14F-4D97-AF65-F5344CB8AC3E}">
        <p14:creationId xmlns:p14="http://schemas.microsoft.com/office/powerpoint/2010/main" val="414077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2">
                    <a:lumMod val="75000"/>
                  </a:schemeClr>
                </a:solidFill>
              </a:rPr>
              <a:t>Exchanges (“Marketplace”)</a:t>
            </a:r>
            <a:endParaRPr lang="en-US" dirty="0">
              <a:solidFill>
                <a:schemeClr val="accent2">
                  <a:lumMod val="75000"/>
                </a:schemeClr>
              </a:solidFill>
            </a:endParaRPr>
          </a:p>
        </p:txBody>
      </p:sp>
      <p:sp>
        <p:nvSpPr>
          <p:cNvPr id="3" name="Content Placeholder 2"/>
          <p:cNvSpPr>
            <a:spLocks noGrp="1"/>
          </p:cNvSpPr>
          <p:nvPr>
            <p:ph idx="1"/>
          </p:nvPr>
        </p:nvSpPr>
        <p:spPr>
          <a:xfrm>
            <a:off x="457200" y="2006236"/>
            <a:ext cx="6705600" cy="3022964"/>
          </a:xfrm>
        </p:spPr>
        <p:txBody>
          <a:bodyPr>
            <a:normAutofit fontScale="55000" lnSpcReduction="20000"/>
          </a:bodyPr>
          <a:lstStyle/>
          <a:p>
            <a:pPr>
              <a:spcBef>
                <a:spcPts val="1200"/>
              </a:spcBef>
            </a:pPr>
            <a:r>
              <a:rPr lang="en-US" sz="4000" dirty="0">
                <a:solidFill>
                  <a:schemeClr val="tx1">
                    <a:lumMod val="65000"/>
                    <a:lumOff val="35000"/>
                  </a:schemeClr>
                </a:solidFill>
              </a:rPr>
              <a:t>Exchanges will be a website where individuals and small businesses (2-50) can shop, compare, and enroll in coverage from various companies. Think Expedia.®</a:t>
            </a:r>
          </a:p>
          <a:p>
            <a:pPr>
              <a:spcBef>
                <a:spcPts val="1200"/>
              </a:spcBef>
            </a:pPr>
            <a:r>
              <a:rPr lang="en-US" sz="4000" dirty="0">
                <a:solidFill>
                  <a:schemeClr val="tx1">
                    <a:lumMod val="65000"/>
                    <a:lumOff val="35000"/>
                  </a:schemeClr>
                </a:solidFill>
              </a:rPr>
              <a:t>Huge I.T., marketing, and educational project. Consumer enrollment begins 10/1/13 for 1/1/2014 insurance effective date.</a:t>
            </a:r>
          </a:p>
          <a:p>
            <a:pPr>
              <a:spcBef>
                <a:spcPts val="1200"/>
              </a:spcBef>
            </a:pPr>
            <a:r>
              <a:rPr lang="en-US" sz="4000" dirty="0">
                <a:solidFill>
                  <a:schemeClr val="tx1">
                    <a:lumMod val="65000"/>
                    <a:lumOff val="35000"/>
                  </a:schemeClr>
                </a:solidFill>
              </a:rPr>
              <a:t>Our state elected to forego building its own exchange, rely instead on the Federally Facilitated Exchange (“FFE”).  </a:t>
            </a:r>
          </a:p>
          <a:p>
            <a:endParaRPr lang="en-US" dirty="0"/>
          </a:p>
        </p:txBody>
      </p:sp>
      <p:sp>
        <p:nvSpPr>
          <p:cNvPr id="6" name="Slide Number Placeholder 2"/>
          <p:cNvSpPr>
            <a:spLocks noGrp="1"/>
          </p:cNvSpPr>
          <p:nvPr>
            <p:ph type="sldNum" sz="quarter" idx="12"/>
          </p:nvPr>
        </p:nvSpPr>
        <p:spPr/>
        <p:txBody>
          <a:bodyPr/>
          <a:lstStyle/>
          <a:p>
            <a:fld id="{AF0803A9-1AC4-434F-A3ED-96D72E406DF7}" type="slidenum">
              <a:rPr lang="en-US" smtClean="0"/>
              <a:pPr/>
              <a:t>5</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4419600"/>
            <a:ext cx="3886200" cy="2058897"/>
          </a:xfrm>
          <a:prstGeom prst="rect">
            <a:avLst/>
          </a:prstGeom>
        </p:spPr>
      </p:pic>
    </p:spTree>
    <p:extLst>
      <p:ext uri="{BB962C8B-B14F-4D97-AF65-F5344CB8AC3E}">
        <p14:creationId xmlns:p14="http://schemas.microsoft.com/office/powerpoint/2010/main" val="706690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Open Enrollment</a:t>
            </a:r>
            <a:endParaRPr lang="en-US" dirty="0">
              <a:solidFill>
                <a:schemeClr val="accent2">
                  <a:lumMod val="75000"/>
                </a:schemeClr>
              </a:solidFill>
            </a:endParaRPr>
          </a:p>
        </p:txBody>
      </p:sp>
      <p:sp>
        <p:nvSpPr>
          <p:cNvPr id="3" name="Content Placeholder 2"/>
          <p:cNvSpPr>
            <a:spLocks noGrp="1"/>
          </p:cNvSpPr>
          <p:nvPr>
            <p:ph idx="1"/>
          </p:nvPr>
        </p:nvSpPr>
        <p:spPr>
          <a:xfrm>
            <a:off x="457200" y="1981200"/>
            <a:ext cx="6934200" cy="4267200"/>
          </a:xfrm>
        </p:spPr>
        <p:txBody>
          <a:bodyPr>
            <a:normAutofit fontScale="77500" lnSpcReduction="20000"/>
          </a:bodyPr>
          <a:lstStyle/>
          <a:p>
            <a:pPr>
              <a:lnSpc>
                <a:spcPct val="120000"/>
              </a:lnSpc>
              <a:spcBef>
                <a:spcPts val="1200"/>
              </a:spcBef>
            </a:pPr>
            <a:r>
              <a:rPr lang="en-US" dirty="0" smtClean="0">
                <a:solidFill>
                  <a:schemeClr val="tx1">
                    <a:lumMod val="65000"/>
                    <a:lumOff val="35000"/>
                  </a:schemeClr>
                </a:solidFill>
              </a:rPr>
              <a:t>Initial: October 1, 2013, through March 31, 2014 tied to outside market.</a:t>
            </a:r>
          </a:p>
          <a:p>
            <a:pPr>
              <a:lnSpc>
                <a:spcPct val="120000"/>
              </a:lnSpc>
              <a:spcBef>
                <a:spcPts val="1200"/>
              </a:spcBef>
            </a:pPr>
            <a:r>
              <a:rPr lang="en-US" dirty="0" smtClean="0">
                <a:solidFill>
                  <a:schemeClr val="tx1">
                    <a:lumMod val="65000"/>
                    <a:lumOff val="35000"/>
                  </a:schemeClr>
                </a:solidFill>
              </a:rPr>
              <a:t>Special enrollment periods for qualifying event.</a:t>
            </a:r>
          </a:p>
          <a:p>
            <a:pPr>
              <a:lnSpc>
                <a:spcPct val="120000"/>
              </a:lnSpc>
              <a:spcBef>
                <a:spcPts val="1200"/>
              </a:spcBef>
            </a:pPr>
            <a:r>
              <a:rPr lang="en-US" dirty="0" smtClean="0">
                <a:solidFill>
                  <a:schemeClr val="tx1">
                    <a:lumMod val="65000"/>
                    <a:lumOff val="35000"/>
                  </a:schemeClr>
                </a:solidFill>
              </a:rPr>
              <a:t>Small Groups have ongoing open enrollment but are subject to 70% participation.</a:t>
            </a:r>
          </a:p>
          <a:p>
            <a:pPr>
              <a:lnSpc>
                <a:spcPct val="120000"/>
              </a:lnSpc>
              <a:spcBef>
                <a:spcPts val="1200"/>
              </a:spcBef>
            </a:pPr>
            <a:r>
              <a:rPr lang="en-US" dirty="0" smtClean="0">
                <a:solidFill>
                  <a:schemeClr val="tx1">
                    <a:lumMod val="65000"/>
                    <a:lumOff val="35000"/>
                  </a:schemeClr>
                </a:solidFill>
              </a:rPr>
              <a:t>Small Groups have one-month window (November 15 – December 15) to avoid participation requirements. </a:t>
            </a:r>
          </a:p>
          <a:p>
            <a:pPr>
              <a:lnSpc>
                <a:spcPct val="120000"/>
              </a:lnSpc>
              <a:spcBef>
                <a:spcPts val="1200"/>
              </a:spcBef>
            </a:pPr>
            <a:r>
              <a:rPr lang="en-US" dirty="0" smtClean="0">
                <a:solidFill>
                  <a:schemeClr val="tx1">
                    <a:lumMod val="65000"/>
                    <a:lumOff val="35000"/>
                  </a:schemeClr>
                </a:solidFill>
              </a:rPr>
              <a:t>Future: October 15 through December 7 (coincides with Medicare).</a:t>
            </a:r>
            <a:endParaRPr lang="en-US"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C0909587-D81C-49DC-A1E9-25A4A87A8BD4}" type="slidenum">
              <a:rPr lang="en-US" smtClean="0"/>
              <a:t>6</a:t>
            </a:fld>
            <a:endParaRPr lang="en-US"/>
          </a:p>
        </p:txBody>
      </p:sp>
    </p:spTree>
    <p:extLst>
      <p:ext uri="{BB962C8B-B14F-4D97-AF65-F5344CB8AC3E}">
        <p14:creationId xmlns:p14="http://schemas.microsoft.com/office/powerpoint/2010/main" val="1147978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Buying Insurance in 2013-2014</a:t>
            </a:r>
            <a:endParaRPr lang="en-US" dirty="0">
              <a:solidFill>
                <a:schemeClr val="accent2">
                  <a:lumMod val="75000"/>
                </a:schemeClr>
              </a:solidFill>
            </a:endParaRPr>
          </a:p>
        </p:txBody>
      </p:sp>
      <p:sp>
        <p:nvSpPr>
          <p:cNvPr id="3" name="Content Placeholder 2"/>
          <p:cNvSpPr>
            <a:spLocks noGrp="1"/>
          </p:cNvSpPr>
          <p:nvPr>
            <p:ph idx="1"/>
          </p:nvPr>
        </p:nvSpPr>
        <p:spPr>
          <a:xfrm>
            <a:off x="457200" y="1981200"/>
            <a:ext cx="7315200" cy="4267200"/>
          </a:xfrm>
        </p:spPr>
        <p:txBody>
          <a:bodyPr>
            <a:normAutofit fontScale="92500" lnSpcReduction="10000"/>
          </a:bodyPr>
          <a:lstStyle/>
          <a:p>
            <a:r>
              <a:rPr lang="en-US" dirty="0" smtClean="0">
                <a:solidFill>
                  <a:schemeClr val="tx1">
                    <a:lumMod val="65000"/>
                    <a:lumOff val="35000"/>
                  </a:schemeClr>
                </a:solidFill>
              </a:rPr>
              <a:t>Insurers may sell inside or outside the Marketplace</a:t>
            </a:r>
          </a:p>
          <a:p>
            <a:r>
              <a:rPr lang="en-US" dirty="0" smtClean="0">
                <a:solidFill>
                  <a:schemeClr val="tx1">
                    <a:lumMod val="65000"/>
                    <a:lumOff val="35000"/>
                  </a:schemeClr>
                </a:solidFill>
              </a:rPr>
              <a:t>Consumers can buy in the Marketplace or outside the Marketplace </a:t>
            </a:r>
          </a:p>
          <a:p>
            <a:pPr lvl="1"/>
            <a:r>
              <a:rPr lang="en-US" dirty="0" smtClean="0">
                <a:solidFill>
                  <a:schemeClr val="tx1">
                    <a:lumMod val="65000"/>
                    <a:lumOff val="35000"/>
                  </a:schemeClr>
                </a:solidFill>
              </a:rPr>
              <a:t>Direct enrollment option: </a:t>
            </a:r>
          </a:p>
          <a:p>
            <a:pPr marL="457200" lvl="1" indent="0">
              <a:buNone/>
            </a:pPr>
            <a:r>
              <a:rPr lang="en-US" b="1" dirty="0">
                <a:solidFill>
                  <a:schemeClr val="tx1">
                    <a:lumMod val="65000"/>
                    <a:lumOff val="35000"/>
                  </a:schemeClr>
                </a:solidFill>
              </a:rPr>
              <a:t>	</a:t>
            </a:r>
            <a:r>
              <a:rPr lang="en-US" dirty="0" smtClean="0">
                <a:solidFill>
                  <a:schemeClr val="tx1">
                    <a:lumMod val="65000"/>
                    <a:lumOff val="35000"/>
                  </a:schemeClr>
                </a:solidFill>
                <a:sym typeface="Wingdings"/>
              </a:rPr>
              <a:t></a:t>
            </a:r>
            <a:r>
              <a:rPr lang="en-US" dirty="0" smtClean="0">
                <a:solidFill>
                  <a:schemeClr val="tx1">
                    <a:lumMod val="65000"/>
                    <a:lumOff val="35000"/>
                  </a:schemeClr>
                </a:solidFill>
              </a:rPr>
              <a:t> Shop for plans on insurance carrier sites</a:t>
            </a:r>
          </a:p>
          <a:p>
            <a:pPr marL="457200" lvl="1" indent="0">
              <a:buNone/>
            </a:pPr>
            <a:r>
              <a:rPr lang="en-US" dirty="0">
                <a:solidFill>
                  <a:schemeClr val="tx1">
                    <a:lumMod val="65000"/>
                    <a:lumOff val="35000"/>
                  </a:schemeClr>
                </a:solidFill>
              </a:rPr>
              <a:t>	</a:t>
            </a:r>
            <a:r>
              <a:rPr lang="en-US" dirty="0" smtClean="0">
                <a:solidFill>
                  <a:schemeClr val="tx1">
                    <a:lumMod val="65000"/>
                    <a:lumOff val="35000"/>
                  </a:schemeClr>
                </a:solidFill>
                <a:sym typeface="Wingdings"/>
              </a:rPr>
              <a:t></a:t>
            </a:r>
            <a:r>
              <a:rPr lang="en-US" dirty="0" smtClean="0">
                <a:solidFill>
                  <a:schemeClr val="tx1">
                    <a:lumMod val="65000"/>
                    <a:lumOff val="35000"/>
                  </a:schemeClr>
                </a:solidFill>
              </a:rPr>
              <a:t> Submit Advance Tax Credit Application at 	     	   Federal site</a:t>
            </a:r>
          </a:p>
          <a:p>
            <a:pPr marL="457200" lvl="1" indent="0">
              <a:buNone/>
            </a:pPr>
            <a:r>
              <a:rPr lang="en-US" dirty="0">
                <a:solidFill>
                  <a:schemeClr val="tx1">
                    <a:lumMod val="65000"/>
                    <a:lumOff val="35000"/>
                  </a:schemeClr>
                </a:solidFill>
              </a:rPr>
              <a:t>	</a:t>
            </a:r>
            <a:r>
              <a:rPr lang="en-US" dirty="0" smtClean="0">
                <a:solidFill>
                  <a:schemeClr val="tx1">
                    <a:lumMod val="65000"/>
                    <a:lumOff val="35000"/>
                  </a:schemeClr>
                </a:solidFill>
                <a:sym typeface="Wingdings"/>
              </a:rPr>
              <a:t></a:t>
            </a:r>
            <a:r>
              <a:rPr lang="en-US" dirty="0" smtClean="0">
                <a:solidFill>
                  <a:schemeClr val="tx1">
                    <a:lumMod val="65000"/>
                    <a:lumOff val="35000"/>
                  </a:schemeClr>
                </a:solidFill>
              </a:rPr>
              <a:t> Return to carrier site with tax credit to purchase</a:t>
            </a:r>
          </a:p>
          <a:p>
            <a:pPr lvl="1"/>
            <a:r>
              <a:rPr lang="en-US" dirty="0" smtClean="0">
                <a:solidFill>
                  <a:schemeClr val="tx1">
                    <a:lumMod val="65000"/>
                    <a:lumOff val="35000"/>
                  </a:schemeClr>
                </a:solidFill>
              </a:rPr>
              <a:t>Or…Shop and Buy on FFM and get tax credit </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C0909587-D81C-49DC-A1E9-25A4A87A8BD4}" type="slidenum">
              <a:rPr lang="en-US" smtClean="0"/>
              <a:t>7</a:t>
            </a:fld>
            <a:endParaRPr lang="en-US"/>
          </a:p>
        </p:txBody>
      </p:sp>
    </p:spTree>
    <p:extLst>
      <p:ext uri="{BB962C8B-B14F-4D97-AF65-F5344CB8AC3E}">
        <p14:creationId xmlns:p14="http://schemas.microsoft.com/office/powerpoint/2010/main" val="1062352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Subsidies for Individuals</a:t>
            </a:r>
            <a:endParaRPr lang="en-US" dirty="0">
              <a:solidFill>
                <a:schemeClr val="accent2">
                  <a:lumMod val="75000"/>
                </a:schemeClr>
              </a:solidFill>
            </a:endParaRPr>
          </a:p>
        </p:txBody>
      </p:sp>
      <p:sp>
        <p:nvSpPr>
          <p:cNvPr id="3" name="Content Placeholder 2"/>
          <p:cNvSpPr>
            <a:spLocks noGrp="1"/>
          </p:cNvSpPr>
          <p:nvPr>
            <p:ph idx="1"/>
          </p:nvPr>
        </p:nvSpPr>
        <p:spPr>
          <a:xfrm>
            <a:off x="457200" y="1981200"/>
            <a:ext cx="7010400" cy="4267200"/>
          </a:xfrm>
        </p:spPr>
        <p:txBody>
          <a:bodyPr>
            <a:normAutofit fontScale="85000" lnSpcReduction="10000"/>
          </a:bodyPr>
          <a:lstStyle/>
          <a:p>
            <a:pPr>
              <a:spcBef>
                <a:spcPts val="1200"/>
              </a:spcBef>
            </a:pPr>
            <a:r>
              <a:rPr lang="en-US" dirty="0">
                <a:solidFill>
                  <a:schemeClr val="tx1">
                    <a:lumMod val="65000"/>
                    <a:lumOff val="35000"/>
                  </a:schemeClr>
                </a:solidFill>
              </a:rPr>
              <a:t>Individuals who are </a:t>
            </a:r>
            <a:r>
              <a:rPr lang="en-US" u="sng" dirty="0">
                <a:solidFill>
                  <a:schemeClr val="tx1">
                    <a:lumMod val="65000"/>
                    <a:lumOff val="35000"/>
                  </a:schemeClr>
                </a:solidFill>
              </a:rPr>
              <a:t>not</a:t>
            </a:r>
            <a:r>
              <a:rPr lang="en-US" dirty="0">
                <a:solidFill>
                  <a:schemeClr val="tx1">
                    <a:lumMod val="65000"/>
                    <a:lumOff val="35000"/>
                  </a:schemeClr>
                </a:solidFill>
              </a:rPr>
              <a:t> eligible for affordable employer-sponsored coverage or minimum essential coverage  and who have a household income between 100-400% federal poverty level will qualify for a subsidy.</a:t>
            </a:r>
          </a:p>
          <a:p>
            <a:pPr>
              <a:spcBef>
                <a:spcPts val="1200"/>
              </a:spcBef>
            </a:pPr>
            <a:r>
              <a:rPr lang="en-US" dirty="0">
                <a:solidFill>
                  <a:schemeClr val="tx1">
                    <a:lumMod val="65000"/>
                    <a:lumOff val="35000"/>
                  </a:schemeClr>
                </a:solidFill>
              </a:rPr>
              <a:t>Use MAGI: Modified Adjusted Gross </a:t>
            </a:r>
            <a:r>
              <a:rPr lang="en-US" dirty="0" smtClean="0">
                <a:solidFill>
                  <a:schemeClr val="tx1">
                    <a:lumMod val="65000"/>
                    <a:lumOff val="35000"/>
                  </a:schemeClr>
                </a:solidFill>
              </a:rPr>
              <a:t>Income. </a:t>
            </a:r>
            <a:endParaRPr lang="en-US" dirty="0">
              <a:solidFill>
                <a:schemeClr val="tx1">
                  <a:lumMod val="65000"/>
                  <a:lumOff val="35000"/>
                </a:schemeClr>
              </a:solidFill>
            </a:endParaRPr>
          </a:p>
          <a:p>
            <a:pPr>
              <a:spcBef>
                <a:spcPts val="1200"/>
              </a:spcBef>
            </a:pPr>
            <a:r>
              <a:rPr lang="en-US" dirty="0">
                <a:solidFill>
                  <a:schemeClr val="tx1">
                    <a:lumMod val="65000"/>
                    <a:lumOff val="35000"/>
                  </a:schemeClr>
                </a:solidFill>
              </a:rPr>
              <a:t>FPL in 2013 is </a:t>
            </a:r>
            <a:r>
              <a:rPr lang="en-US" dirty="0" smtClean="0">
                <a:solidFill>
                  <a:schemeClr val="tx1">
                    <a:lumMod val="65000"/>
                    <a:lumOff val="35000"/>
                  </a:schemeClr>
                </a:solidFill>
              </a:rPr>
              <a:t>$94,200 for </a:t>
            </a:r>
            <a:r>
              <a:rPr lang="en-US" dirty="0">
                <a:solidFill>
                  <a:schemeClr val="tx1">
                    <a:lumMod val="65000"/>
                    <a:lumOff val="35000"/>
                  </a:schemeClr>
                </a:solidFill>
              </a:rPr>
              <a:t>family of </a:t>
            </a:r>
            <a:r>
              <a:rPr lang="en-US" dirty="0" smtClean="0">
                <a:solidFill>
                  <a:schemeClr val="tx1">
                    <a:lumMod val="65000"/>
                    <a:lumOff val="35000"/>
                  </a:schemeClr>
                </a:solidFill>
              </a:rPr>
              <a:t>4.</a:t>
            </a:r>
            <a:endParaRPr lang="en-US" dirty="0">
              <a:solidFill>
                <a:schemeClr val="tx1">
                  <a:lumMod val="65000"/>
                  <a:lumOff val="35000"/>
                </a:schemeClr>
              </a:solidFill>
            </a:endParaRPr>
          </a:p>
          <a:p>
            <a:pPr>
              <a:spcBef>
                <a:spcPts val="1200"/>
              </a:spcBef>
            </a:pPr>
            <a:r>
              <a:rPr lang="en-US" dirty="0">
                <a:solidFill>
                  <a:schemeClr val="tx1">
                    <a:lumMod val="65000"/>
                    <a:lumOff val="35000"/>
                  </a:schemeClr>
                </a:solidFill>
              </a:rPr>
              <a:t>Subsidy based on Silver level plan. </a:t>
            </a:r>
          </a:p>
          <a:p>
            <a:pPr>
              <a:spcBef>
                <a:spcPts val="1200"/>
              </a:spcBef>
            </a:pPr>
            <a:r>
              <a:rPr lang="en-US" dirty="0">
                <a:solidFill>
                  <a:schemeClr val="tx1">
                    <a:lumMod val="65000"/>
                    <a:lumOff val="35000"/>
                  </a:schemeClr>
                </a:solidFill>
              </a:rPr>
              <a:t>At 100-133%, subsidy is full. Reduces as income reaches 400% of FPL. </a:t>
            </a:r>
          </a:p>
          <a:p>
            <a:endParaRPr lang="en-US" dirty="0"/>
          </a:p>
        </p:txBody>
      </p:sp>
      <p:sp>
        <p:nvSpPr>
          <p:cNvPr id="5" name="Slide Number Placeholder 4"/>
          <p:cNvSpPr>
            <a:spLocks noGrp="1"/>
          </p:cNvSpPr>
          <p:nvPr>
            <p:ph type="sldNum" sz="quarter" idx="12"/>
          </p:nvPr>
        </p:nvSpPr>
        <p:spPr/>
        <p:txBody>
          <a:bodyPr/>
          <a:lstStyle/>
          <a:p>
            <a:fld id="{C0909587-D81C-49DC-A1E9-25A4A87A8BD4}" type="slidenum">
              <a:rPr lang="en-US" smtClean="0"/>
              <a:t>8</a:t>
            </a:fld>
            <a:endParaRPr lang="en-US"/>
          </a:p>
        </p:txBody>
      </p:sp>
    </p:spTree>
    <p:extLst>
      <p:ext uri="{BB962C8B-B14F-4D97-AF65-F5344CB8AC3E}">
        <p14:creationId xmlns:p14="http://schemas.microsoft.com/office/powerpoint/2010/main" val="4006770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rot="10800000">
            <a:off x="4571998" y="1904999"/>
            <a:ext cx="4571996" cy="4191000"/>
            <a:chOff x="0" y="3200400"/>
            <a:chExt cx="3505200" cy="2895599"/>
          </a:xfrm>
        </p:grpSpPr>
        <p:sp>
          <p:nvSpPr>
            <p:cNvPr id="7" name="Rectangle 6"/>
            <p:cNvSpPr/>
            <p:nvPr/>
          </p:nvSpPr>
          <p:spPr>
            <a:xfrm>
              <a:off x="0" y="3200400"/>
              <a:ext cx="2977896" cy="28955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462037" y="3200400"/>
              <a:ext cx="2043163" cy="289559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solidFill>
                  <a:schemeClr val="accent2">
                    <a:lumMod val="75000"/>
                  </a:schemeClr>
                </a:solidFill>
              </a:rPr>
              <a:t>Advance Premium Tax Credits</a:t>
            </a:r>
            <a:endParaRPr lang="en-US" dirty="0">
              <a:solidFill>
                <a:schemeClr val="accent2">
                  <a:lumMod val="75000"/>
                </a:schemeClr>
              </a:solidFill>
            </a:endParaRPr>
          </a:p>
        </p:txBody>
      </p:sp>
      <p:sp>
        <p:nvSpPr>
          <p:cNvPr id="22530" name="Rectangle 2"/>
          <p:cNvSpPr>
            <a:spLocks noGrp="1" noChangeArrowheads="1"/>
          </p:cNvSpPr>
          <p:nvPr>
            <p:ph idx="1"/>
          </p:nvPr>
        </p:nvSpPr>
        <p:spPr>
          <a:xfrm>
            <a:off x="457200" y="2133600"/>
            <a:ext cx="4038600" cy="4267200"/>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466725" indent="-466725">
              <a:spcBef>
                <a:spcPts val="600"/>
              </a:spcBef>
              <a:buSzTx/>
              <a:tabLst>
                <a:tab pos="466725" algn="l"/>
                <a:tab pos="579438" algn="l"/>
                <a:tab pos="1036638" algn="l"/>
                <a:tab pos="1493838" algn="l"/>
                <a:tab pos="1951038" algn="l"/>
                <a:tab pos="2408238" algn="l"/>
                <a:tab pos="2865438" algn="l"/>
                <a:tab pos="3322638" algn="l"/>
                <a:tab pos="3779838" algn="l"/>
                <a:tab pos="4237038" algn="l"/>
                <a:tab pos="4694238" algn="l"/>
                <a:tab pos="5151438" algn="l"/>
                <a:tab pos="5608638" algn="l"/>
                <a:tab pos="6065838" algn="l"/>
                <a:tab pos="6523038" algn="l"/>
                <a:tab pos="6980238" algn="l"/>
                <a:tab pos="7437438" algn="l"/>
                <a:tab pos="7894638" algn="l"/>
                <a:tab pos="8351838" algn="l"/>
                <a:tab pos="8809038" algn="l"/>
                <a:tab pos="9266238" algn="l"/>
              </a:tabLst>
            </a:pPr>
            <a:r>
              <a:rPr lang="en-US" sz="2400" dirty="0">
                <a:solidFill>
                  <a:schemeClr val="tx1">
                    <a:lumMod val="65000"/>
                    <a:lumOff val="35000"/>
                  </a:schemeClr>
                </a:solidFill>
              </a:rPr>
              <a:t>Available from </a:t>
            </a:r>
            <a:br>
              <a:rPr lang="en-US" sz="2400" dirty="0">
                <a:solidFill>
                  <a:schemeClr val="tx1">
                    <a:lumMod val="65000"/>
                    <a:lumOff val="35000"/>
                  </a:schemeClr>
                </a:solidFill>
              </a:rPr>
            </a:br>
            <a:r>
              <a:rPr lang="en-US" sz="2400" dirty="0">
                <a:solidFill>
                  <a:schemeClr val="tx1">
                    <a:lumMod val="65000"/>
                    <a:lumOff val="35000"/>
                  </a:schemeClr>
                </a:solidFill>
              </a:rPr>
              <a:t>100% </a:t>
            </a:r>
            <a:r>
              <a:rPr lang="en-US" sz="2400" dirty="0" smtClean="0">
                <a:solidFill>
                  <a:schemeClr val="tx1">
                    <a:lumMod val="65000"/>
                    <a:lumOff val="35000"/>
                  </a:schemeClr>
                </a:solidFill>
              </a:rPr>
              <a:t>to </a:t>
            </a:r>
            <a:r>
              <a:rPr lang="en-US" sz="2400" dirty="0">
                <a:solidFill>
                  <a:schemeClr val="tx1">
                    <a:lumMod val="65000"/>
                    <a:lumOff val="35000"/>
                  </a:schemeClr>
                </a:solidFill>
              </a:rPr>
              <a:t>400% </a:t>
            </a:r>
            <a:r>
              <a:rPr lang="en-US" sz="2400" dirty="0" smtClean="0">
                <a:solidFill>
                  <a:schemeClr val="tx1">
                    <a:lumMod val="65000"/>
                    <a:lumOff val="35000"/>
                  </a:schemeClr>
                </a:solidFill>
              </a:rPr>
              <a:t>FPL</a:t>
            </a:r>
            <a:endParaRPr lang="en-US" sz="2400" dirty="0">
              <a:solidFill>
                <a:schemeClr val="tx1">
                  <a:lumMod val="65000"/>
                  <a:lumOff val="35000"/>
                </a:schemeClr>
              </a:solidFill>
            </a:endParaRPr>
          </a:p>
          <a:p>
            <a:pPr marL="466725" indent="-466725">
              <a:spcBef>
                <a:spcPts val="600"/>
              </a:spcBef>
              <a:buSzTx/>
              <a:tabLst>
                <a:tab pos="466725" algn="l"/>
                <a:tab pos="579438" algn="l"/>
                <a:tab pos="1036638" algn="l"/>
                <a:tab pos="1493838" algn="l"/>
                <a:tab pos="1951038" algn="l"/>
                <a:tab pos="2408238" algn="l"/>
                <a:tab pos="2865438" algn="l"/>
                <a:tab pos="3322638" algn="l"/>
                <a:tab pos="3779838" algn="l"/>
                <a:tab pos="4237038" algn="l"/>
                <a:tab pos="4694238" algn="l"/>
                <a:tab pos="5151438" algn="l"/>
                <a:tab pos="5608638" algn="l"/>
                <a:tab pos="6065838" algn="l"/>
                <a:tab pos="6523038" algn="l"/>
                <a:tab pos="6980238" algn="l"/>
                <a:tab pos="7437438" algn="l"/>
                <a:tab pos="7894638" algn="l"/>
                <a:tab pos="8351838" algn="l"/>
                <a:tab pos="8809038" algn="l"/>
                <a:tab pos="9266238" algn="l"/>
              </a:tabLst>
            </a:pPr>
            <a:endParaRPr lang="en-US" sz="600" dirty="0">
              <a:solidFill>
                <a:schemeClr val="tx1">
                  <a:lumMod val="65000"/>
                  <a:lumOff val="35000"/>
                </a:schemeClr>
              </a:solidFill>
            </a:endParaRPr>
          </a:p>
          <a:p>
            <a:pPr marL="466725" indent="-466725">
              <a:spcBef>
                <a:spcPts val="600"/>
              </a:spcBef>
              <a:buSzTx/>
              <a:tabLst>
                <a:tab pos="466725" algn="l"/>
                <a:tab pos="579438" algn="l"/>
                <a:tab pos="1036638" algn="l"/>
                <a:tab pos="1493838" algn="l"/>
                <a:tab pos="1951038" algn="l"/>
                <a:tab pos="2408238" algn="l"/>
                <a:tab pos="2865438" algn="l"/>
                <a:tab pos="3322638" algn="l"/>
                <a:tab pos="3779838" algn="l"/>
                <a:tab pos="4237038" algn="l"/>
                <a:tab pos="4694238" algn="l"/>
                <a:tab pos="5151438" algn="l"/>
                <a:tab pos="5608638" algn="l"/>
                <a:tab pos="6065838" algn="l"/>
                <a:tab pos="6523038" algn="l"/>
                <a:tab pos="6980238" algn="l"/>
                <a:tab pos="7437438" algn="l"/>
                <a:tab pos="7894638" algn="l"/>
                <a:tab pos="8351838" algn="l"/>
                <a:tab pos="8809038" algn="l"/>
                <a:tab pos="9266238" algn="l"/>
              </a:tabLst>
            </a:pPr>
            <a:r>
              <a:rPr lang="en-US" sz="2400" dirty="0">
                <a:solidFill>
                  <a:schemeClr val="tx1">
                    <a:lumMod val="65000"/>
                    <a:lumOff val="35000"/>
                  </a:schemeClr>
                </a:solidFill>
              </a:rPr>
              <a:t>Covers the difference between premium for </a:t>
            </a:r>
            <a:br>
              <a:rPr lang="en-US" sz="2400" dirty="0">
                <a:solidFill>
                  <a:schemeClr val="tx1">
                    <a:lumMod val="65000"/>
                    <a:lumOff val="35000"/>
                  </a:schemeClr>
                </a:solidFill>
              </a:rPr>
            </a:br>
            <a:r>
              <a:rPr lang="en-US" sz="2400" dirty="0">
                <a:solidFill>
                  <a:schemeClr val="tx1">
                    <a:lumMod val="65000"/>
                    <a:lumOff val="35000"/>
                  </a:schemeClr>
                </a:solidFill>
              </a:rPr>
              <a:t>the second-lowest-cost Silver plan and a percentage of </a:t>
            </a:r>
            <a:r>
              <a:rPr lang="en-US" sz="2400" dirty="0" smtClean="0">
                <a:solidFill>
                  <a:schemeClr val="tx1">
                    <a:lumMod val="65000"/>
                    <a:lumOff val="35000"/>
                  </a:schemeClr>
                </a:solidFill>
              </a:rPr>
              <a:t>income</a:t>
            </a:r>
            <a:endParaRPr lang="en-US" sz="2400" dirty="0">
              <a:solidFill>
                <a:schemeClr val="tx1">
                  <a:lumMod val="65000"/>
                  <a:lumOff val="35000"/>
                </a:schemeClr>
              </a:solidFill>
            </a:endParaRPr>
          </a:p>
          <a:p>
            <a:pPr marL="466725" indent="-466725">
              <a:spcBef>
                <a:spcPts val="600"/>
              </a:spcBef>
              <a:buSzTx/>
              <a:tabLst>
                <a:tab pos="466725" algn="l"/>
                <a:tab pos="579438" algn="l"/>
                <a:tab pos="1036638" algn="l"/>
                <a:tab pos="1493838" algn="l"/>
                <a:tab pos="1951038" algn="l"/>
                <a:tab pos="2408238" algn="l"/>
                <a:tab pos="2865438" algn="l"/>
                <a:tab pos="3322638" algn="l"/>
                <a:tab pos="3779838" algn="l"/>
                <a:tab pos="4237038" algn="l"/>
                <a:tab pos="4694238" algn="l"/>
                <a:tab pos="5151438" algn="l"/>
                <a:tab pos="5608638" algn="l"/>
                <a:tab pos="6065838" algn="l"/>
                <a:tab pos="6523038" algn="l"/>
                <a:tab pos="6980238" algn="l"/>
                <a:tab pos="7437438" algn="l"/>
                <a:tab pos="7894638" algn="l"/>
                <a:tab pos="8351838" algn="l"/>
                <a:tab pos="8809038" algn="l"/>
                <a:tab pos="9266238" algn="l"/>
              </a:tabLst>
            </a:pPr>
            <a:endParaRPr lang="en-US" sz="600" dirty="0">
              <a:solidFill>
                <a:schemeClr val="tx1">
                  <a:lumMod val="65000"/>
                  <a:lumOff val="35000"/>
                </a:schemeClr>
              </a:solidFill>
            </a:endParaRPr>
          </a:p>
          <a:p>
            <a:pPr marL="466725" indent="-466725">
              <a:spcBef>
                <a:spcPts val="600"/>
              </a:spcBef>
              <a:buSzTx/>
              <a:tabLst>
                <a:tab pos="466725" algn="l"/>
                <a:tab pos="579438" algn="l"/>
                <a:tab pos="1036638" algn="l"/>
                <a:tab pos="1493838" algn="l"/>
                <a:tab pos="1951038" algn="l"/>
                <a:tab pos="2408238" algn="l"/>
                <a:tab pos="2865438" algn="l"/>
                <a:tab pos="3322638" algn="l"/>
                <a:tab pos="3779838" algn="l"/>
                <a:tab pos="4237038" algn="l"/>
                <a:tab pos="4694238" algn="l"/>
                <a:tab pos="5151438" algn="l"/>
                <a:tab pos="5608638" algn="l"/>
                <a:tab pos="6065838" algn="l"/>
                <a:tab pos="6523038" algn="l"/>
                <a:tab pos="6980238" algn="l"/>
                <a:tab pos="7437438" algn="l"/>
                <a:tab pos="7894638" algn="l"/>
                <a:tab pos="8351838" algn="l"/>
                <a:tab pos="8809038" algn="l"/>
                <a:tab pos="9266238" algn="l"/>
              </a:tabLst>
            </a:pPr>
            <a:r>
              <a:rPr lang="en-US" sz="2400" dirty="0">
                <a:solidFill>
                  <a:schemeClr val="tx1">
                    <a:lumMod val="65000"/>
                    <a:lumOff val="35000"/>
                  </a:schemeClr>
                </a:solidFill>
              </a:rPr>
              <a:t>Advanced to </a:t>
            </a:r>
            <a:r>
              <a:rPr lang="en-US" sz="2400" dirty="0" smtClean="0">
                <a:solidFill>
                  <a:schemeClr val="tx1">
                    <a:lumMod val="65000"/>
                    <a:lumOff val="35000"/>
                  </a:schemeClr>
                </a:solidFill>
              </a:rPr>
              <a:t>insurer</a:t>
            </a:r>
            <a:endParaRPr lang="en-US" sz="2400" dirty="0">
              <a:solidFill>
                <a:schemeClr val="tx1">
                  <a:lumMod val="65000"/>
                  <a:lumOff val="35000"/>
                </a:schemeClr>
              </a:solidFill>
            </a:endParaRPr>
          </a:p>
        </p:txBody>
      </p:sp>
      <p:sp>
        <p:nvSpPr>
          <p:cNvPr id="3" name="Slide Number Placeholder 2"/>
          <p:cNvSpPr>
            <a:spLocks noGrp="1"/>
          </p:cNvSpPr>
          <p:nvPr>
            <p:ph type="sldNum" sz="quarter" idx="12"/>
          </p:nvPr>
        </p:nvSpPr>
        <p:spPr/>
        <p:txBody>
          <a:bodyPr/>
          <a:lstStyle/>
          <a:p>
            <a:fld id="{8FFE0451-EFDE-468C-BA51-1C04ADE1A6D4}" type="slidenum">
              <a:rPr lang="en-US" smtClean="0"/>
              <a:pPr/>
              <a:t>9</a:t>
            </a:fld>
            <a:endParaRPr lang="en-US" dirty="0"/>
          </a:p>
        </p:txBody>
      </p:sp>
      <p:graphicFrame>
        <p:nvGraphicFramePr>
          <p:cNvPr id="22531" name="Object 3"/>
          <p:cNvGraphicFramePr>
            <a:graphicFrameLocks noChangeAspect="1"/>
          </p:cNvGraphicFramePr>
          <p:nvPr>
            <p:extLst>
              <p:ext uri="{D42A27DB-BD31-4B8C-83A1-F6EECF244321}">
                <p14:modId xmlns:p14="http://schemas.microsoft.com/office/powerpoint/2010/main" val="189026295"/>
              </p:ext>
            </p:extLst>
          </p:nvPr>
        </p:nvGraphicFramePr>
        <p:xfrm>
          <a:off x="4789487" y="1828800"/>
          <a:ext cx="4049713" cy="4313238"/>
        </p:xfrm>
        <a:graphic>
          <a:graphicData uri="http://schemas.openxmlformats.org/presentationml/2006/ole">
            <mc:AlternateContent xmlns:mc="http://schemas.openxmlformats.org/markup-compatibility/2006">
              <mc:Choice xmlns:v="urn:schemas-microsoft-com:vml" Requires="v">
                <p:oleObj spid="_x0000_s1082" name="Chart" r:id="rId4" imgW="4038549" imgH="4305403" progId="MSGraph.Chart.8">
                  <p:embed followColorScheme="full"/>
                </p:oleObj>
              </mc:Choice>
              <mc:Fallback>
                <p:oleObj name="Chart" r:id="rId4" imgW="4038549" imgH="4305403" progId="MSGraph.Chart.8">
                  <p:embed followColorScheme="full"/>
                  <p:pic>
                    <p:nvPicPr>
                      <p:cNvPr id="0" name=""/>
                      <p:cNvPicPr>
                        <a:picLocks noChangeAspect="1" noChangeArrowheads="1"/>
                      </p:cNvPicPr>
                      <p:nvPr/>
                    </p:nvPicPr>
                    <p:blipFill>
                      <a:blip r:embed="rId5"/>
                      <a:srcRect/>
                      <a:stretch>
                        <a:fillRect/>
                      </a:stretch>
                    </p:blipFill>
                    <p:spPr bwMode="auto">
                      <a:xfrm>
                        <a:off x="4789487" y="1828800"/>
                        <a:ext cx="4049713" cy="431323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9447481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1498</TotalTime>
  <Words>3097</Words>
  <Application>Microsoft Office PowerPoint</Application>
  <PresentationFormat>On-screen Show (4:3)</PresentationFormat>
  <Paragraphs>278</Paragraphs>
  <Slides>24</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Chart</vt:lpstr>
      <vt:lpstr>PowerPoint Presentation</vt:lpstr>
      <vt:lpstr>Welcome/Agenda</vt:lpstr>
      <vt:lpstr>Legal Disclaimer</vt:lpstr>
      <vt:lpstr>Overview</vt:lpstr>
      <vt:lpstr>Exchanges (“Marketplace”)</vt:lpstr>
      <vt:lpstr>Open Enrollment</vt:lpstr>
      <vt:lpstr>Buying Insurance in 2013-2014</vt:lpstr>
      <vt:lpstr>Subsidies for Individuals</vt:lpstr>
      <vt:lpstr>Advance Premium Tax Credits</vt:lpstr>
      <vt:lpstr>Small Employer Tax Credits</vt:lpstr>
      <vt:lpstr>Employer Exchange Notice</vt:lpstr>
      <vt:lpstr>Employer Mandate DELAY</vt:lpstr>
      <vt:lpstr>Employer Shared Responsibility (“Play or Pay”)</vt:lpstr>
      <vt:lpstr>How Large Employers Avoid the Employer Penalties</vt:lpstr>
      <vt:lpstr>Employer Penalties</vt:lpstr>
      <vt:lpstr>Individual Mandate Penalties for People Without Coverage</vt:lpstr>
      <vt:lpstr>Individual Mandate How to avoid the penalties</vt:lpstr>
      <vt:lpstr>Guaranteed Issue and Rating</vt:lpstr>
      <vt:lpstr>Essential Health Benefits</vt:lpstr>
      <vt:lpstr>Actuarial Value (AV)</vt:lpstr>
      <vt:lpstr>Cost-Sharing Requirements</vt:lpstr>
      <vt:lpstr>Out of Pocket Limits</vt:lpstr>
      <vt:lpstr>Waiting Periods</vt:lpstr>
      <vt:lpstr>Don’t Panic Yet…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Jeannie Mutum</dc:creator>
  <cp:lastModifiedBy>Williams, Andy</cp:lastModifiedBy>
  <cp:revision>57</cp:revision>
  <dcterms:created xsi:type="dcterms:W3CDTF">2013-09-06T20:14:10Z</dcterms:created>
  <dcterms:modified xsi:type="dcterms:W3CDTF">2013-09-18T21:27:02Z</dcterms:modified>
</cp:coreProperties>
</file>